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1" r:id="rId3"/>
    <p:sldId id="257" r:id="rId4"/>
    <p:sldId id="258" r:id="rId5"/>
    <p:sldId id="259" r:id="rId6"/>
    <p:sldId id="260" r:id="rId7"/>
    <p:sldId id="262" r:id="rId8"/>
    <p:sldId id="263" r:id="rId9"/>
    <p:sldId id="264" r:id="rId10"/>
    <p:sldId id="265" r:id="rId11"/>
    <p:sldId id="266" r:id="rId12"/>
    <p:sldId id="267" r:id="rId13"/>
    <p:sldId id="268" r:id="rId14"/>
    <p:sldId id="269" r:id="rId15"/>
    <p:sldId id="270" r:id="rId16"/>
    <p:sldId id="271" r:id="rId17"/>
    <p:sldId id="273" r:id="rId18"/>
    <p:sldId id="274" r:id="rId19"/>
    <p:sldId id="272" r:id="rId20"/>
    <p:sldId id="275" r:id="rId21"/>
    <p:sldId id="276" r:id="rId22"/>
    <p:sldId id="277" r:id="rId23"/>
    <p:sldId id="278" r:id="rId24"/>
    <p:sldId id="279" r:id="rId25"/>
    <p:sldId id="280" r:id="rId26"/>
    <p:sldId id="281" r:id="rId27"/>
    <p:sldId id="283" r:id="rId28"/>
    <p:sldId id="282" r:id="rId29"/>
    <p:sldId id="284" r:id="rId30"/>
    <p:sldId id="285" r:id="rId31"/>
    <p:sldId id="286" r:id="rId32"/>
    <p:sldId id="287" r:id="rId33"/>
    <p:sldId id="288" r:id="rId34"/>
    <p:sldId id="289" r:id="rId35"/>
    <p:sldId id="290" r:id="rId36"/>
    <p:sldId id="291" r:id="rId37"/>
    <p:sldId id="292" r:id="rId38"/>
    <p:sldId id="293" r:id="rId39"/>
    <p:sldId id="294"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12" autoAdjust="0"/>
    <p:restoredTop sz="94660"/>
  </p:normalViewPr>
  <p:slideViewPr>
    <p:cSldViewPr>
      <p:cViewPr varScale="1">
        <p:scale>
          <a:sx n="101" d="100"/>
          <a:sy n="101" d="100"/>
        </p:scale>
        <p:origin x="78"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98B6C7A5-770C-4BA0-8F5C-2DB8987B055C}" type="datetimeFigureOut">
              <a:rPr lang="en-US" smtClean="0"/>
              <a:t>4/26/2016</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AC145582-DE24-4E52-AB9B-313CEAB659F9}"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B6C7A5-770C-4BA0-8F5C-2DB8987B055C}" type="datetimeFigureOut">
              <a:rPr lang="en-US" smtClean="0"/>
              <a:t>4/26/2016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145582-DE24-4E52-AB9B-313CEAB659F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98B6C7A5-770C-4BA0-8F5C-2DB8987B055C}" type="datetimeFigureOut">
              <a:rPr lang="en-US" smtClean="0"/>
              <a:t>4/26/2016</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AC145582-DE24-4E52-AB9B-313CEAB659F9}"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8B6C7A5-770C-4BA0-8F5C-2DB8987B055C}" type="datetimeFigureOut">
              <a:rPr lang="en-US" smtClean="0"/>
              <a:t>4/26/2016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AC145582-DE24-4E52-AB9B-313CEAB659F9}" type="slidenum">
              <a:rPr lang="en-US" smtClean="0"/>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98B6C7A5-770C-4BA0-8F5C-2DB8987B055C}" type="datetimeFigureOut">
              <a:rPr lang="en-US" smtClean="0"/>
              <a:t>4/26/2016</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AC145582-DE24-4E52-AB9B-313CEAB659F9}"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98B6C7A5-770C-4BA0-8F5C-2DB8987B055C}" type="datetimeFigureOut">
              <a:rPr lang="en-US" smtClean="0"/>
              <a:t>4/26/2016</a:t>
            </a:fld>
            <a:endParaRPr lang="en-US"/>
          </a:p>
        </p:txBody>
      </p:sp>
      <p:sp>
        <p:nvSpPr>
          <p:cNvPr id="10" name="Slide Number Placeholder 9"/>
          <p:cNvSpPr>
            <a:spLocks noGrp="1"/>
          </p:cNvSpPr>
          <p:nvPr>
            <p:ph type="sldNum" sz="quarter" idx="16"/>
          </p:nvPr>
        </p:nvSpPr>
        <p:spPr/>
        <p:txBody>
          <a:bodyPr rtlCol="0"/>
          <a:lstStyle/>
          <a:p>
            <a:fld id="{AC145582-DE24-4E52-AB9B-313CEAB659F9}" type="slidenum">
              <a:rPr lang="en-US" smtClean="0"/>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98B6C7A5-770C-4BA0-8F5C-2DB8987B055C}" type="datetimeFigureOut">
              <a:rPr lang="en-US" smtClean="0"/>
              <a:t>4/26/2016</a:t>
            </a:fld>
            <a:endParaRPr lang="en-US"/>
          </a:p>
        </p:txBody>
      </p:sp>
      <p:sp>
        <p:nvSpPr>
          <p:cNvPr id="12" name="Slide Number Placeholder 11"/>
          <p:cNvSpPr>
            <a:spLocks noGrp="1"/>
          </p:cNvSpPr>
          <p:nvPr>
            <p:ph type="sldNum" sz="quarter" idx="16"/>
          </p:nvPr>
        </p:nvSpPr>
        <p:spPr/>
        <p:txBody>
          <a:bodyPr rtlCol="0"/>
          <a:lstStyle/>
          <a:p>
            <a:fld id="{AC145582-DE24-4E52-AB9B-313CEAB659F9}" type="slidenum">
              <a:rPr lang="en-US" smtClean="0"/>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8B6C7A5-770C-4BA0-8F5C-2DB8987B055C}" type="datetimeFigureOut">
              <a:rPr lang="en-US" smtClean="0"/>
              <a:t>4/26/2016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AC145582-DE24-4E52-AB9B-313CEAB659F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B6C7A5-770C-4BA0-8F5C-2DB8987B055C}" type="datetimeFigureOut">
              <a:rPr lang="en-US" smtClean="0"/>
              <a:t>4/26/2016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AC145582-DE24-4E52-AB9B-313CEAB659F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8B6C7A5-770C-4BA0-8F5C-2DB8987B055C}" type="datetimeFigureOut">
              <a:rPr lang="en-US" smtClean="0"/>
              <a:t>4/26/2016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AC145582-DE24-4E52-AB9B-313CEAB659F9}"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98B6C7A5-770C-4BA0-8F5C-2DB8987B055C}" type="datetimeFigureOut">
              <a:rPr lang="en-US" smtClean="0"/>
              <a:t>4/26/2016</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AC145582-DE24-4E52-AB9B-313CEAB659F9}" type="slidenum">
              <a:rPr lang="en-US" smtClean="0"/>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98B6C7A5-770C-4BA0-8F5C-2DB8987B055C}" type="datetimeFigureOut">
              <a:rPr lang="en-US" smtClean="0"/>
              <a:t>4/26/2016</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AC145582-DE24-4E52-AB9B-313CEAB659F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4.jpg"/><Relationship Id="rId7" Type="http://schemas.openxmlformats.org/officeDocument/2006/relationships/image" Target="../media/image8.jpeg"/><Relationship Id="rId2" Type="http://schemas.openxmlformats.org/officeDocument/2006/relationships/image" Target="../media/image3.jpg"/><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6.jpeg"/><Relationship Id="rId4" Type="http://schemas.openxmlformats.org/officeDocument/2006/relationships/image" Target="../media/image5.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9.xml"/><Relationship Id="rId4" Type="http://schemas.openxmlformats.org/officeDocument/2006/relationships/image" Target="../media/image47.jpeg"/></Relationships>
</file>

<file path=ppt/slides/_rels/slide38.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gi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2430950" y="6927"/>
            <a:ext cx="3069710" cy="2306546"/>
          </a:xfrm>
          <a:prstGeom prst="rect">
            <a:avLst/>
          </a:prstGeom>
        </p:spPr>
      </p:pic>
      <p:sp>
        <p:nvSpPr>
          <p:cNvPr id="2" name="Title 1"/>
          <p:cNvSpPr>
            <a:spLocks noGrp="1"/>
          </p:cNvSpPr>
          <p:nvPr>
            <p:ph type="ctrTitle"/>
          </p:nvPr>
        </p:nvSpPr>
        <p:spPr/>
        <p:txBody>
          <a:bodyPr>
            <a:normAutofit/>
          </a:bodyPr>
          <a:lstStyle/>
          <a:p>
            <a:r>
              <a:rPr lang="en-US" dirty="0" smtClean="0"/>
              <a:t>The Roaring Twenties Guided Reading Activity</a:t>
            </a:r>
            <a:endParaRPr lang="en-US" dirty="0"/>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927"/>
            <a:ext cx="2430950" cy="28194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0441" y="6927"/>
            <a:ext cx="2522050" cy="2856222"/>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286000"/>
            <a:ext cx="4918364" cy="2112308"/>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05784" y="0"/>
            <a:ext cx="3262744" cy="2257819"/>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32219" y="2283814"/>
            <a:ext cx="1947131" cy="2114494"/>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79349" y="2292926"/>
            <a:ext cx="2829813" cy="2105381"/>
          </a:xfrm>
          <a:prstGeom prst="rect">
            <a:avLst/>
          </a:prstGeom>
        </p:spPr>
      </p:pic>
    </p:spTree>
    <p:extLst>
      <p:ext uri="{BB962C8B-B14F-4D97-AF65-F5344CB8AC3E}">
        <p14:creationId xmlns:p14="http://schemas.microsoft.com/office/powerpoint/2010/main" val="17761028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Essential Knowledge About the Roaring 1920s</a:t>
            </a:r>
            <a:endParaRPr lang="en-US" dirty="0"/>
          </a:p>
        </p:txBody>
      </p:sp>
      <p:sp>
        <p:nvSpPr>
          <p:cNvPr id="5" name="Title 4"/>
          <p:cNvSpPr>
            <a:spLocks noGrp="1"/>
          </p:cNvSpPr>
          <p:nvPr>
            <p:ph type="title"/>
          </p:nvPr>
        </p:nvSpPr>
        <p:spPr/>
        <p:txBody>
          <a:bodyPr/>
          <a:lstStyle/>
          <a:p>
            <a:r>
              <a:rPr lang="en-US" dirty="0" smtClean="0"/>
              <a:t>Textbook Answers on the 1920s</a:t>
            </a:r>
            <a:endParaRPr lang="en-US" dirty="0"/>
          </a:p>
        </p:txBody>
      </p:sp>
    </p:spTree>
    <p:extLst>
      <p:ext uri="{BB962C8B-B14F-4D97-AF65-F5344CB8AC3E}">
        <p14:creationId xmlns:p14="http://schemas.microsoft.com/office/powerpoint/2010/main" val="21734899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228600"/>
            <a:ext cx="8763000" cy="990600"/>
          </a:xfrm>
        </p:spPr>
        <p:txBody>
          <a:bodyPr>
            <a:normAutofit/>
          </a:bodyPr>
          <a:lstStyle/>
          <a:p>
            <a:pPr algn="ctr"/>
            <a:r>
              <a:rPr lang="en-US" sz="4800" dirty="0" smtClean="0">
                <a:solidFill>
                  <a:schemeClr val="accent2">
                    <a:lumMod val="75000"/>
                  </a:schemeClr>
                </a:solidFill>
              </a:rPr>
              <a:t>Harding’s Return to “Normalcy”</a:t>
            </a:r>
            <a:endParaRPr lang="en-US" sz="4800" dirty="0">
              <a:solidFill>
                <a:schemeClr val="accent2">
                  <a:lumMod val="75000"/>
                </a:schemeClr>
              </a:solidFill>
            </a:endParaRPr>
          </a:p>
        </p:txBody>
      </p:sp>
      <p:sp>
        <p:nvSpPr>
          <p:cNvPr id="5" name="Content Placeholder 4"/>
          <p:cNvSpPr>
            <a:spLocks noGrp="1"/>
          </p:cNvSpPr>
          <p:nvPr>
            <p:ph sz="quarter" idx="1"/>
          </p:nvPr>
        </p:nvSpPr>
        <p:spPr/>
        <p:txBody>
          <a:bodyPr>
            <a:normAutofit lnSpcReduction="10000"/>
          </a:bodyPr>
          <a:lstStyle/>
          <a:p>
            <a:pPr marL="0" indent="0">
              <a:buNone/>
            </a:pPr>
            <a:r>
              <a:rPr lang="en-US" dirty="0" smtClean="0"/>
              <a:t>No, that’s not a word.  But Harding struck a nerve by promising a return to “normalcy,” because Americans were tired of decades of progressivism, reforms, and moral crusades to reshape the political order of the world, like World War I. </a:t>
            </a:r>
            <a:endParaRPr lang="en-US" dirty="0"/>
          </a:p>
        </p:txBody>
      </p:sp>
      <p:pic>
        <p:nvPicPr>
          <p:cNvPr id="7" name="Content Placeholder 6"/>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76800" y="1676400"/>
            <a:ext cx="3886200" cy="2787072"/>
          </a:xfrm>
        </p:spPr>
      </p:pic>
      <p:sp>
        <p:nvSpPr>
          <p:cNvPr id="8" name="Rounded Rectangle 7"/>
          <p:cNvSpPr/>
          <p:nvPr/>
        </p:nvSpPr>
        <p:spPr>
          <a:xfrm>
            <a:off x="4800600" y="4343400"/>
            <a:ext cx="4114800" cy="1828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Warren G. Harding promised American less – and boy, did he deliver.  Corruption and scandal were the order of the day while he was President of the United States. </a:t>
            </a:r>
            <a:endParaRPr lang="en-US" dirty="0">
              <a:solidFill>
                <a:schemeClr val="tx1"/>
              </a:solidFill>
            </a:endParaRPr>
          </a:p>
        </p:txBody>
      </p:sp>
    </p:spTree>
    <p:extLst>
      <p:ext uri="{BB962C8B-B14F-4D97-AF65-F5344CB8AC3E}">
        <p14:creationId xmlns:p14="http://schemas.microsoft.com/office/powerpoint/2010/main" val="31835408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chemeClr val="accent2">
                    <a:lumMod val="75000"/>
                  </a:schemeClr>
                </a:solidFill>
              </a:rPr>
              <a:t>Charles Forbes and the Veterans Administration Scandal of the 1920s </a:t>
            </a:r>
            <a:endParaRPr lang="en-US" dirty="0">
              <a:solidFill>
                <a:schemeClr val="accent2">
                  <a:lumMod val="75000"/>
                </a:schemeClr>
              </a:solidFill>
            </a:endParaRPr>
          </a:p>
        </p:txBody>
      </p:sp>
      <p:pic>
        <p:nvPicPr>
          <p:cNvPr id="12" name="Content Placeholder 11"/>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685800" y="1752600"/>
            <a:ext cx="5683488" cy="3917977"/>
          </a:xfrm>
        </p:spPr>
      </p:pic>
      <p:sp>
        <p:nvSpPr>
          <p:cNvPr id="14" name="Content Placeholder 13"/>
          <p:cNvSpPr>
            <a:spLocks noGrp="1"/>
          </p:cNvSpPr>
          <p:nvPr>
            <p:ph sz="quarter" idx="2"/>
          </p:nvPr>
        </p:nvSpPr>
        <p:spPr>
          <a:xfrm>
            <a:off x="6705599" y="1589567"/>
            <a:ext cx="2209801" cy="4572000"/>
          </a:xfrm>
        </p:spPr>
        <p:txBody>
          <a:bodyPr>
            <a:normAutofit fontScale="70000" lnSpcReduction="20000"/>
          </a:bodyPr>
          <a:lstStyle/>
          <a:p>
            <a:pPr marL="0" indent="0">
              <a:buNone/>
            </a:pPr>
            <a:r>
              <a:rPr lang="en-US" dirty="0" smtClean="0"/>
              <a:t>Forbes literally stole the pensions from disabled soldiers – all veterans of the fighting in World War I.  The legless, the armed, the blind, and shell-shocked were all robbed.  These proud, wounded heroes who had been shot at, gassed, and burned, lost over $200 Million to Forbes greed.  </a:t>
            </a:r>
            <a:endParaRPr lang="en-US" dirty="0"/>
          </a:p>
        </p:txBody>
      </p:sp>
    </p:spTree>
    <p:extLst>
      <p:ext uri="{BB962C8B-B14F-4D97-AF65-F5344CB8AC3E}">
        <p14:creationId xmlns:p14="http://schemas.microsoft.com/office/powerpoint/2010/main" val="15620381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Teapot Dome Scandal</a:t>
            </a:r>
            <a:endParaRPr lang="en-US" dirty="0"/>
          </a:p>
        </p:txBody>
      </p:sp>
      <p:sp>
        <p:nvSpPr>
          <p:cNvPr id="3" name="Content Placeholder 2"/>
          <p:cNvSpPr>
            <a:spLocks noGrp="1"/>
          </p:cNvSpPr>
          <p:nvPr>
            <p:ph sz="quarter" idx="1"/>
          </p:nvPr>
        </p:nvSpPr>
        <p:spPr>
          <a:xfrm>
            <a:off x="609600" y="1589567"/>
            <a:ext cx="2895600" cy="4430233"/>
          </a:xfrm>
        </p:spPr>
        <p:txBody>
          <a:bodyPr>
            <a:normAutofit/>
          </a:bodyPr>
          <a:lstStyle/>
          <a:p>
            <a:pPr marL="0" indent="0">
              <a:buNone/>
            </a:pPr>
            <a:r>
              <a:rPr lang="en-US" dirty="0" smtClean="0"/>
              <a:t>Meanwhile, Secretary of the Interior Albert T. Fall was selling the government’s oil reserves to the highest bidder, and keeping the profits for himself!</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3505200" y="1905000"/>
            <a:ext cx="5334000" cy="3810000"/>
          </a:xfrm>
        </p:spPr>
      </p:pic>
    </p:spTree>
    <p:extLst>
      <p:ext uri="{BB962C8B-B14F-4D97-AF65-F5344CB8AC3E}">
        <p14:creationId xmlns:p14="http://schemas.microsoft.com/office/powerpoint/2010/main" val="4039768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Supply Side Economics</a:t>
            </a:r>
            <a:endParaRPr lang="en-US" dirty="0"/>
          </a:p>
        </p:txBody>
      </p:sp>
      <p:sp>
        <p:nvSpPr>
          <p:cNvPr id="3" name="Content Placeholder 2"/>
          <p:cNvSpPr>
            <a:spLocks noGrp="1"/>
          </p:cNvSpPr>
          <p:nvPr>
            <p:ph sz="quarter" idx="1"/>
          </p:nvPr>
        </p:nvSpPr>
        <p:spPr/>
        <p:txBody>
          <a:bodyPr>
            <a:normAutofit fontScale="92500" lnSpcReduction="10000"/>
          </a:bodyPr>
          <a:lstStyle/>
          <a:p>
            <a:pPr marL="0" indent="0">
              <a:buNone/>
            </a:pPr>
            <a:r>
              <a:rPr lang="en-US" dirty="0" smtClean="0"/>
              <a:t>OK, here’s the idea.  You cut taxes on the rich, and the rich – out of the kindness of their hearts – spend all their money creating new businesses and providing good jobs for the poor.  And pay them well, and everybody gets rich together.  (Except not very often!) </a:t>
            </a:r>
            <a:endParaRPr lang="en-US" dirty="0"/>
          </a:p>
        </p:txBody>
      </p:sp>
      <p:sp>
        <p:nvSpPr>
          <p:cNvPr id="4" name="Content Placeholder 3"/>
          <p:cNvSpPr>
            <a:spLocks noGrp="1"/>
          </p:cNvSpPr>
          <p:nvPr>
            <p:ph sz="quarter" idx="2"/>
          </p:nvPr>
        </p:nvSpPr>
        <p:spPr/>
        <p:txBody>
          <a:bodyPr>
            <a:normAutofit fontScale="92500" lnSpcReduction="10000"/>
          </a:bodyPr>
          <a:lstStyle/>
          <a:p>
            <a:pPr marL="0" indent="0">
              <a:buNone/>
            </a:pPr>
            <a:r>
              <a:rPr lang="en-US" dirty="0" smtClean="0"/>
              <a:t>But, here’s the thing!  In the 1920s, this </a:t>
            </a:r>
            <a:r>
              <a:rPr lang="en-US" b="1" i="1" u="sng" dirty="0" smtClean="0">
                <a:solidFill>
                  <a:schemeClr val="bg2">
                    <a:lumMod val="50000"/>
                  </a:schemeClr>
                </a:solidFill>
                <a:effectLst>
                  <a:outerShdw blurRad="38100" dist="38100" dir="2700000" algn="tl">
                    <a:srgbClr val="000000">
                      <a:alpha val="43137"/>
                    </a:srgbClr>
                  </a:outerShdw>
                </a:effectLst>
              </a:rPr>
              <a:t>actually worked</a:t>
            </a:r>
            <a:r>
              <a:rPr lang="en-US" dirty="0" smtClean="0"/>
              <a:t> – because the highest tax brackets in the country would tax the wealthiest citizens at around </a:t>
            </a:r>
            <a:r>
              <a:rPr lang="en-US" b="1" i="1" u="sng" dirty="0" smtClean="0">
                <a:solidFill>
                  <a:schemeClr val="bg2">
                    <a:lumMod val="50000"/>
                  </a:schemeClr>
                </a:solidFill>
                <a:effectLst>
                  <a:outerShdw blurRad="38100" dist="38100" dir="2700000" algn="tl">
                    <a:srgbClr val="000000">
                      <a:alpha val="43137"/>
                    </a:srgbClr>
                  </a:outerShdw>
                </a:effectLst>
              </a:rPr>
              <a:t>80%!  </a:t>
            </a:r>
            <a:r>
              <a:rPr lang="en-US" dirty="0" smtClean="0"/>
              <a:t>Today, the highest tax brackets are closer to 42%, and most of the largest wealthiest corporation in the country pay virtually no taxes. </a:t>
            </a:r>
            <a:endParaRPr lang="en-US" dirty="0"/>
          </a:p>
        </p:txBody>
      </p:sp>
    </p:spTree>
    <p:extLst>
      <p:ext uri="{BB962C8B-B14F-4D97-AF65-F5344CB8AC3E}">
        <p14:creationId xmlns:p14="http://schemas.microsoft.com/office/powerpoint/2010/main" val="16093078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Return to Isolationism…</a:t>
            </a:r>
            <a:endParaRPr lang="en-US" dirty="0"/>
          </a:p>
        </p:txBody>
      </p:sp>
      <p:pic>
        <p:nvPicPr>
          <p:cNvPr id="6" name="Content Placeholder 5"/>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rot="20552168">
            <a:off x="410127" y="1823358"/>
            <a:ext cx="2473175" cy="3113088"/>
          </a:xfrm>
        </p:spPr>
      </p:pic>
      <p:pic>
        <p:nvPicPr>
          <p:cNvPr id="5" name="Content Placeholder 4"/>
          <p:cNvPicPr>
            <a:picLocks noGrp="1" noChangeAspect="1"/>
          </p:cNvPicPr>
          <p:nvPr>
            <p:ph sz="quarter" idx="2"/>
          </p:nvPr>
        </p:nvPicPr>
        <p:blipFill>
          <a:blip r:embed="rId3" cstate="print">
            <a:extLst>
              <a:ext uri="{28A0092B-C50C-407E-A947-70E740481C1C}">
                <a14:useLocalDpi xmlns:a14="http://schemas.microsoft.com/office/drawing/2010/main" val="0"/>
              </a:ext>
            </a:extLst>
          </a:blip>
          <a:stretch>
            <a:fillRect/>
          </a:stretch>
        </p:blipFill>
        <p:spPr>
          <a:xfrm>
            <a:off x="3564082" y="1564972"/>
            <a:ext cx="3886200" cy="2750719"/>
          </a:xfrm>
        </p:spPr>
      </p:pic>
      <p:sp>
        <p:nvSpPr>
          <p:cNvPr id="7" name="Rounded Rectangle 6"/>
          <p:cNvSpPr/>
          <p:nvPr/>
        </p:nvSpPr>
        <p:spPr>
          <a:xfrm>
            <a:off x="2438400" y="4343400"/>
            <a:ext cx="6137564" cy="1981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The idea that during the 1920s and 1930s the United States returned to a foreign policy of isolationism is wrong in two ways.  First, the United States was never an isolationist nation.  Secondly, the isolationism we did engage in was aimed exclusively at Europe.  It’s true, though that the US was isolationist in its policies toward Europe during this period.  And, we would pay for it in blood when World War II began. </a:t>
            </a:r>
            <a:endParaRPr lang="en-US" dirty="0">
              <a:solidFill>
                <a:schemeClr val="tx1"/>
              </a:solidFill>
            </a:endParaRPr>
          </a:p>
        </p:txBody>
      </p:sp>
    </p:spTree>
    <p:extLst>
      <p:ext uri="{BB962C8B-B14F-4D97-AF65-F5344CB8AC3E}">
        <p14:creationId xmlns:p14="http://schemas.microsoft.com/office/powerpoint/2010/main" val="6759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Mass Production – Assembly Lines</a:t>
            </a:r>
            <a:endParaRPr lang="en-US" dirty="0"/>
          </a:p>
        </p:txBody>
      </p:sp>
      <p:sp>
        <p:nvSpPr>
          <p:cNvPr id="3" name="Content Placeholder 2"/>
          <p:cNvSpPr>
            <a:spLocks noGrp="1"/>
          </p:cNvSpPr>
          <p:nvPr>
            <p:ph sz="quarter" idx="1"/>
          </p:nvPr>
        </p:nvSpPr>
        <p:spPr/>
        <p:txBody>
          <a:bodyPr>
            <a:normAutofit fontScale="85000" lnSpcReduction="20000"/>
          </a:bodyPr>
          <a:lstStyle/>
          <a:p>
            <a:pPr marL="0" indent="0">
              <a:buNone/>
            </a:pPr>
            <a:r>
              <a:rPr lang="en-US" dirty="0" smtClean="0"/>
              <a:t>During the 1920s, the United States became much more accomplished in the manufacturing of goods than we ever had been previously – producing enough items to satisfy the needs of national markets.  The most impressive leaders of the industry were automobile manufacturers like </a:t>
            </a:r>
            <a:r>
              <a:rPr lang="en-US" i="1" u="sng" dirty="0" smtClean="0">
                <a:solidFill>
                  <a:schemeClr val="bg2">
                    <a:lumMod val="50000"/>
                  </a:schemeClr>
                </a:solidFill>
                <a:effectLst>
                  <a:outerShdw blurRad="38100" dist="38100" dir="2700000" algn="tl">
                    <a:srgbClr val="000000">
                      <a:alpha val="43137"/>
                    </a:srgbClr>
                  </a:outerShdw>
                </a:effectLst>
              </a:rPr>
              <a:t>Henry Ford</a:t>
            </a:r>
            <a:r>
              <a:rPr lang="en-US" dirty="0" smtClean="0"/>
              <a:t>, who revolutionized manufacturing with the use of the </a:t>
            </a:r>
            <a:r>
              <a:rPr lang="en-US" b="1" i="1" u="sng" dirty="0" smtClean="0">
                <a:solidFill>
                  <a:schemeClr val="bg2">
                    <a:lumMod val="50000"/>
                  </a:schemeClr>
                </a:solidFill>
                <a:effectLst>
                  <a:outerShdw blurRad="38100" dist="38100" dir="2700000" algn="tl">
                    <a:srgbClr val="000000">
                      <a:alpha val="43137"/>
                    </a:srgbClr>
                  </a:outerShdw>
                </a:effectLst>
              </a:rPr>
              <a:t>assembly line. </a:t>
            </a:r>
            <a:endParaRPr lang="en-US" b="1" i="1" u="sng" dirty="0">
              <a:solidFill>
                <a:schemeClr val="bg2">
                  <a:lumMod val="50000"/>
                </a:schemeClr>
              </a:solidFill>
              <a:effectLst>
                <a:outerShdw blurRad="38100" dist="38100" dir="2700000" algn="tl">
                  <a:srgbClr val="000000">
                    <a:alpha val="43137"/>
                  </a:srgbClr>
                </a:outerShdw>
              </a:effectLst>
            </a:endParaRPr>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24400" y="1676400"/>
            <a:ext cx="3886200" cy="2430170"/>
          </a:xfr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158503">
            <a:off x="5077395" y="3807280"/>
            <a:ext cx="3124200" cy="2205685"/>
          </a:xfrm>
          <a:prstGeom prst="rect">
            <a:avLst/>
          </a:prstGeom>
        </p:spPr>
      </p:pic>
    </p:spTree>
    <p:extLst>
      <p:ext uri="{BB962C8B-B14F-4D97-AF65-F5344CB8AC3E}">
        <p14:creationId xmlns:p14="http://schemas.microsoft.com/office/powerpoint/2010/main" val="17721361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u="sng" dirty="0" smtClean="0">
                <a:effectLst>
                  <a:outerShdw blurRad="38100" dist="38100" dir="2700000" algn="tl">
                    <a:srgbClr val="000000">
                      <a:alpha val="43137"/>
                    </a:srgbClr>
                  </a:outerShdw>
                </a:effectLst>
              </a:rPr>
              <a:t>Flyer</a:t>
            </a:r>
            <a:r>
              <a:rPr lang="en-US" dirty="0" smtClean="0"/>
              <a:t> and </a:t>
            </a:r>
            <a:r>
              <a:rPr lang="en-US" b="1" i="1" u="sng" dirty="0" smtClean="0">
                <a:effectLst>
                  <a:outerShdw blurRad="38100" dist="38100" dir="2700000" algn="tl">
                    <a:srgbClr val="000000">
                      <a:alpha val="43137"/>
                    </a:srgbClr>
                  </a:outerShdw>
                </a:effectLst>
              </a:rPr>
              <a:t>The Spirit of St. Louis</a:t>
            </a:r>
            <a:endParaRPr lang="en-US" b="1" i="1" u="sng"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p:txBody>
          <a:bodyPr>
            <a:normAutofit fontScale="92500" lnSpcReduction="10000"/>
          </a:bodyPr>
          <a:lstStyle/>
          <a:p>
            <a:r>
              <a:rPr lang="en-US" dirty="0" smtClean="0"/>
              <a:t>Orville and Wilbur Wright were the first in flight, at Kitty Hawk, NC on December 17</a:t>
            </a:r>
            <a:r>
              <a:rPr lang="en-US" baseline="30000" dirty="0" smtClean="0"/>
              <a:t>th</a:t>
            </a:r>
            <a:r>
              <a:rPr lang="en-US" dirty="0" smtClean="0"/>
              <a:t>, 1903.</a:t>
            </a:r>
          </a:p>
          <a:p>
            <a:r>
              <a:rPr lang="en-US" dirty="0" smtClean="0"/>
              <a:t>Less than twenty-five years later, Charles Lindbergh flew the </a:t>
            </a:r>
            <a:r>
              <a:rPr lang="en-US" b="1" i="1" u="sng" dirty="0" smtClean="0">
                <a:solidFill>
                  <a:schemeClr val="bg2">
                    <a:lumMod val="50000"/>
                  </a:schemeClr>
                </a:solidFill>
                <a:effectLst>
                  <a:outerShdw blurRad="38100" dist="38100" dir="2700000" algn="tl">
                    <a:srgbClr val="000000">
                      <a:alpha val="43137"/>
                    </a:srgbClr>
                  </a:outerShdw>
                </a:effectLst>
              </a:rPr>
              <a:t>Spirit of St. Louis</a:t>
            </a:r>
            <a:r>
              <a:rPr lang="en-US" b="1" i="1" u="sng" dirty="0" smtClean="0">
                <a:solidFill>
                  <a:schemeClr val="bg2">
                    <a:lumMod val="50000"/>
                  </a:schemeClr>
                </a:solidFill>
              </a:rPr>
              <a:t> </a:t>
            </a:r>
            <a:r>
              <a:rPr lang="en-US" dirty="0" smtClean="0"/>
              <a:t>across the Atlantic Ocean, from New York to Paris.</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00600" y="1676400"/>
            <a:ext cx="3810000" cy="2996798"/>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67642">
            <a:off x="4542724" y="3886198"/>
            <a:ext cx="3381375" cy="2705100"/>
          </a:xfrm>
          <a:prstGeom prst="rect">
            <a:avLst/>
          </a:prstGeom>
        </p:spPr>
      </p:pic>
    </p:spTree>
    <p:extLst>
      <p:ext uri="{BB962C8B-B14F-4D97-AF65-F5344CB8AC3E}">
        <p14:creationId xmlns:p14="http://schemas.microsoft.com/office/powerpoint/2010/main" val="36579832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KDKA – Pittsburgh, PA; NBC; CBS</a:t>
            </a:r>
            <a:endParaRPr lang="en-US" dirty="0"/>
          </a:p>
        </p:txBody>
      </p:sp>
      <p:sp>
        <p:nvSpPr>
          <p:cNvPr id="3" name="Content Placeholder 2"/>
          <p:cNvSpPr>
            <a:spLocks noGrp="1"/>
          </p:cNvSpPr>
          <p:nvPr>
            <p:ph sz="quarter" idx="1"/>
          </p:nvPr>
        </p:nvSpPr>
        <p:spPr>
          <a:xfrm>
            <a:off x="609600" y="1589566"/>
            <a:ext cx="4114800" cy="4887433"/>
          </a:xfrm>
        </p:spPr>
        <p:txBody>
          <a:bodyPr>
            <a:normAutofit fontScale="77500" lnSpcReduction="20000"/>
          </a:bodyPr>
          <a:lstStyle/>
          <a:p>
            <a:r>
              <a:rPr lang="en-US" dirty="0" smtClean="0"/>
              <a:t>KDKA was the first radio station, but others followed quickly.</a:t>
            </a:r>
          </a:p>
          <a:p>
            <a:r>
              <a:rPr lang="en-US" dirty="0" smtClean="0"/>
              <a:t>Nationally syndicated stations began to organize in the middle to late 1920s, starting with the National Broadcasting Company (NBC) in 1926 and the Columbia Broadcasting System (CBS) in 1928. </a:t>
            </a:r>
          </a:p>
          <a:p>
            <a:r>
              <a:rPr lang="en-US" dirty="0" smtClean="0"/>
              <a:t>By 1928, aspiring Presidential candidates had figured out the game!  They spent well over $1Million advertising themselves on the airwaves during that years Presidential campaign.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00600" y="1676400"/>
            <a:ext cx="3886200" cy="3124504"/>
          </a:xfrm>
        </p:spPr>
      </p:pic>
      <p:sp>
        <p:nvSpPr>
          <p:cNvPr id="6" name="Rounded Rectangle 5"/>
          <p:cNvSpPr/>
          <p:nvPr/>
        </p:nvSpPr>
        <p:spPr>
          <a:xfrm>
            <a:off x="4724400" y="4800600"/>
            <a:ext cx="41910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David Sarnoff, mastermind behind NBC. </a:t>
            </a:r>
            <a:endParaRPr lang="en-US" dirty="0">
              <a:solidFill>
                <a:schemeClr val="tx1"/>
              </a:solidFill>
            </a:endParaRPr>
          </a:p>
        </p:txBody>
      </p:sp>
    </p:spTree>
    <p:extLst>
      <p:ext uri="{BB962C8B-B14F-4D97-AF65-F5344CB8AC3E}">
        <p14:creationId xmlns:p14="http://schemas.microsoft.com/office/powerpoint/2010/main" val="21271111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153400" cy="762000"/>
          </a:xfrm>
        </p:spPr>
        <p:txBody>
          <a:bodyPr>
            <a:normAutofit fontScale="90000"/>
          </a:bodyPr>
          <a:lstStyle/>
          <a:p>
            <a:r>
              <a:rPr lang="en-US" dirty="0" smtClean="0"/>
              <a:t>Using Credit to Pay Debts? </a:t>
            </a:r>
            <a:br>
              <a:rPr lang="en-US" dirty="0" smtClean="0"/>
            </a:br>
            <a:r>
              <a:rPr lang="en-US" dirty="0"/>
              <a:t>	</a:t>
            </a:r>
            <a:r>
              <a:rPr lang="en-US" dirty="0" smtClean="0"/>
              <a:t>				(Yes, please!) </a:t>
            </a:r>
            <a:endParaRPr lang="en-US" dirty="0"/>
          </a:p>
        </p:txBody>
      </p:sp>
      <p:pic>
        <p:nvPicPr>
          <p:cNvPr id="5" name="Picture 4"/>
          <p:cNvPicPr>
            <a:picLocks noChangeAspect="1"/>
          </p:cNvPicPr>
          <p:nvPr/>
        </p:nvPicPr>
        <p:blipFill>
          <a:blip r:embed="rId2">
            <a:grayscl/>
            <a:extLst>
              <a:ext uri="{BEBA8EAE-BF5A-486C-A8C5-ECC9F3942E4B}">
                <a14:imgProps xmlns:a14="http://schemas.microsoft.com/office/drawing/2010/main">
                  <a14:imgLayer r:embed="rId3">
                    <a14:imgEffect>
                      <a14:colorTemperature colorTemp="112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1586345" y="1631577"/>
            <a:ext cx="5715000" cy="4007223"/>
          </a:xfrm>
          <a:prstGeom prst="rect">
            <a:avLst/>
          </a:prstGeom>
        </p:spPr>
      </p:pic>
      <p:sp>
        <p:nvSpPr>
          <p:cNvPr id="6" name="Rounded Rectangle 5"/>
          <p:cNvSpPr/>
          <p:nvPr/>
        </p:nvSpPr>
        <p:spPr>
          <a:xfrm>
            <a:off x="838200" y="5638800"/>
            <a:ext cx="76200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Using credit to pay debts became much less shameless and more common during the 1920s.  (And during the 1930s, economic collapse followed…) </a:t>
            </a:r>
            <a:endParaRPr lang="en-US" dirty="0">
              <a:solidFill>
                <a:schemeClr val="tx1"/>
              </a:solidFill>
            </a:endParaRPr>
          </a:p>
        </p:txBody>
      </p:sp>
    </p:spTree>
    <p:extLst>
      <p:ext uri="{BB962C8B-B14F-4D97-AF65-F5344CB8AC3E}">
        <p14:creationId xmlns:p14="http://schemas.microsoft.com/office/powerpoint/2010/main" val="11572409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r>
              <a:rPr lang="en-US" dirty="0" smtClean="0"/>
              <a:t>Dynamic Changes in American Culture During the 1920s…</a:t>
            </a:r>
            <a:endParaRPr lang="en-US" dirty="0"/>
          </a:p>
        </p:txBody>
      </p:sp>
      <p:sp>
        <p:nvSpPr>
          <p:cNvPr id="4" name="Title 3"/>
          <p:cNvSpPr>
            <a:spLocks noGrp="1"/>
          </p:cNvSpPr>
          <p:nvPr>
            <p:ph type="title"/>
          </p:nvPr>
        </p:nvSpPr>
        <p:spPr/>
        <p:txBody>
          <a:bodyPr/>
          <a:lstStyle/>
          <a:p>
            <a:r>
              <a:rPr lang="en-US" dirty="0" smtClean="0"/>
              <a:t>Changing Culture in the USA</a:t>
            </a:r>
            <a:endParaRPr lang="en-US" dirty="0"/>
          </a:p>
        </p:txBody>
      </p:sp>
    </p:spTree>
    <p:extLst>
      <p:ext uri="{BB962C8B-B14F-4D97-AF65-F5344CB8AC3E}">
        <p14:creationId xmlns:p14="http://schemas.microsoft.com/office/powerpoint/2010/main" val="17966182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accent2">
                    <a:lumMod val="75000"/>
                  </a:schemeClr>
                </a:solidFill>
              </a:rPr>
              <a:t>Uneven Prosperity – Poverty </a:t>
            </a:r>
            <a:endParaRPr lang="en-US" dirty="0">
              <a:solidFill>
                <a:schemeClr val="accent2">
                  <a:lumMod val="75000"/>
                </a:schemeClr>
              </a:solidFill>
            </a:endParaRPr>
          </a:p>
        </p:txBody>
      </p:sp>
      <p:sp>
        <p:nvSpPr>
          <p:cNvPr id="5" name="Text Placeholder 4"/>
          <p:cNvSpPr>
            <a:spLocks noGrp="1"/>
          </p:cNvSpPr>
          <p:nvPr>
            <p:ph type="body" idx="2"/>
          </p:nvPr>
        </p:nvSpPr>
        <p:spPr/>
        <p:txBody>
          <a:bodyPr>
            <a:normAutofit fontScale="85000" lnSpcReduction="10000"/>
          </a:bodyPr>
          <a:lstStyle/>
          <a:p>
            <a:r>
              <a:rPr lang="en-US" dirty="0" smtClean="0"/>
              <a:t>Women</a:t>
            </a:r>
          </a:p>
          <a:p>
            <a:endParaRPr lang="en-US" dirty="0"/>
          </a:p>
          <a:p>
            <a:r>
              <a:rPr lang="en-US" dirty="0" smtClean="0"/>
              <a:t>African-Americans</a:t>
            </a:r>
          </a:p>
          <a:p>
            <a:endParaRPr lang="en-US" dirty="0"/>
          </a:p>
          <a:p>
            <a:r>
              <a:rPr lang="en-US" dirty="0" smtClean="0"/>
              <a:t>Native Americans</a:t>
            </a:r>
          </a:p>
          <a:p>
            <a:endParaRPr lang="en-US" dirty="0"/>
          </a:p>
          <a:p>
            <a:r>
              <a:rPr lang="en-US" dirty="0" smtClean="0"/>
              <a:t>Immigrants</a:t>
            </a:r>
          </a:p>
          <a:p>
            <a:endParaRPr lang="en-US" dirty="0"/>
          </a:p>
          <a:p>
            <a:r>
              <a:rPr lang="en-US" dirty="0" smtClean="0"/>
              <a:t>Southern Farmers</a:t>
            </a:r>
            <a:endParaRPr lang="en-US" dirty="0"/>
          </a:p>
        </p:txBody>
      </p:sp>
      <p:pic>
        <p:nvPicPr>
          <p:cNvPr id="6" name="Content Placeholder 5"/>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047999" y="1752600"/>
            <a:ext cx="4951933" cy="4419600"/>
          </a:xfrm>
        </p:spPr>
      </p:pic>
    </p:spTree>
    <p:extLst>
      <p:ext uri="{BB962C8B-B14F-4D97-AF65-F5344CB8AC3E}">
        <p14:creationId xmlns:p14="http://schemas.microsoft.com/office/powerpoint/2010/main" val="39405023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Helping Farmers - Subsidies </a:t>
            </a:r>
            <a:endParaRPr lang="en-US" dirty="0"/>
          </a:p>
        </p:txBody>
      </p:sp>
      <p:sp>
        <p:nvSpPr>
          <p:cNvPr id="5" name="Content Placeholder 4"/>
          <p:cNvSpPr>
            <a:spLocks noGrp="1"/>
          </p:cNvSpPr>
          <p:nvPr>
            <p:ph sz="quarter" idx="1"/>
          </p:nvPr>
        </p:nvSpPr>
        <p:spPr>
          <a:xfrm>
            <a:off x="381000" y="1589567"/>
            <a:ext cx="4114800" cy="4572000"/>
          </a:xfrm>
        </p:spPr>
        <p:txBody>
          <a:bodyPr>
            <a:normAutofit fontScale="77500" lnSpcReduction="20000"/>
          </a:bodyPr>
          <a:lstStyle/>
          <a:p>
            <a:pPr marL="0" indent="0">
              <a:buNone/>
            </a:pPr>
            <a:r>
              <a:rPr lang="en-US" dirty="0" smtClean="0"/>
              <a:t>American farmers were some of the most productive in the world, but unfortunately, success in farming can lead to a problem – oversupply.  This drives down the price of farm goods, and often leads to poverty instead of prosperity.  The Congress during the late 1920s determined to purchase excess crops and sell them – at a loss – overseas, to help maintain the price of goods in American markets.  Calvin Coolidge, who believed in laissez-faire economics, vetoed this bill, but Congress overrode it.</a:t>
            </a:r>
            <a:endParaRPr lang="en-US" dirty="0"/>
          </a:p>
        </p:txBody>
      </p:sp>
      <p:pic>
        <p:nvPicPr>
          <p:cNvPr id="7" name="Content Placeholder 6"/>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48200" y="1752600"/>
            <a:ext cx="3886200" cy="2982102"/>
          </a:xfrm>
        </p:spPr>
      </p:pic>
      <p:sp>
        <p:nvSpPr>
          <p:cNvPr id="8" name="Rounded Rectangle 7"/>
          <p:cNvSpPr/>
          <p:nvPr/>
        </p:nvSpPr>
        <p:spPr>
          <a:xfrm>
            <a:off x="4495800" y="4648200"/>
            <a:ext cx="4191000" cy="838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Over production was the enemy of the American farmer during the 1920s. </a:t>
            </a:r>
            <a:endParaRPr lang="en-US" dirty="0">
              <a:solidFill>
                <a:schemeClr val="tx1"/>
              </a:solidFill>
            </a:endParaRPr>
          </a:p>
        </p:txBody>
      </p:sp>
    </p:spTree>
    <p:extLst>
      <p:ext uri="{BB962C8B-B14F-4D97-AF65-F5344CB8AC3E}">
        <p14:creationId xmlns:p14="http://schemas.microsoft.com/office/powerpoint/2010/main" val="8359627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Sacco and Vanzetti</a:t>
            </a:r>
            <a:endParaRPr lang="en-US" dirty="0"/>
          </a:p>
        </p:txBody>
      </p:sp>
      <p:sp>
        <p:nvSpPr>
          <p:cNvPr id="3" name="Content Placeholder 2"/>
          <p:cNvSpPr>
            <a:spLocks noGrp="1"/>
          </p:cNvSpPr>
          <p:nvPr>
            <p:ph sz="quarter" idx="1"/>
          </p:nvPr>
        </p:nvSpPr>
        <p:spPr>
          <a:xfrm>
            <a:off x="609600" y="1589567"/>
            <a:ext cx="2667000" cy="4572000"/>
          </a:xfrm>
        </p:spPr>
        <p:txBody>
          <a:bodyPr>
            <a:normAutofit fontScale="77500" lnSpcReduction="20000"/>
          </a:bodyPr>
          <a:lstStyle/>
          <a:p>
            <a:pPr marL="0" indent="0">
              <a:buNone/>
            </a:pPr>
            <a:r>
              <a:rPr lang="en-US" dirty="0" smtClean="0"/>
              <a:t>The two Italian immigrants had virtually no evidence presented against them during their trials.  Yet, they were both convicted and sentenced to death.  Most observers concluded that the judge was out to get them from the start because they were both immigrants and anarchists.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3276600" y="1752600"/>
            <a:ext cx="5505781" cy="3810000"/>
          </a:xfrm>
        </p:spPr>
      </p:pic>
    </p:spTree>
    <p:extLst>
      <p:ext uri="{BB962C8B-B14F-4D97-AF65-F5344CB8AC3E}">
        <p14:creationId xmlns:p14="http://schemas.microsoft.com/office/powerpoint/2010/main" val="42106109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tx1"/>
                </a:solidFill>
              </a:rPr>
              <a:t>5 Million Klansmen in the KKK</a:t>
            </a:r>
            <a:endParaRPr lang="en-US" dirty="0">
              <a:solidFill>
                <a:schemeClr val="tx1"/>
              </a:solidFill>
            </a:endParaRPr>
          </a:p>
        </p:txBody>
      </p:sp>
      <p:sp>
        <p:nvSpPr>
          <p:cNvPr id="7" name="Text Placeholder 6"/>
          <p:cNvSpPr>
            <a:spLocks noGrp="1"/>
          </p:cNvSpPr>
          <p:nvPr>
            <p:ph type="body" idx="2"/>
          </p:nvPr>
        </p:nvSpPr>
        <p:spPr/>
        <p:txBody>
          <a:bodyPr>
            <a:normAutofit fontScale="92500" lnSpcReduction="10000"/>
          </a:bodyPr>
          <a:lstStyle/>
          <a:p>
            <a:r>
              <a:rPr lang="en-US" dirty="0" smtClean="0"/>
              <a:t>Hatred towards: </a:t>
            </a:r>
          </a:p>
          <a:p>
            <a:r>
              <a:rPr lang="en-US" dirty="0" smtClean="0"/>
              <a:t>African-Americans</a:t>
            </a:r>
          </a:p>
          <a:p>
            <a:endParaRPr lang="en-US" dirty="0" smtClean="0"/>
          </a:p>
          <a:p>
            <a:r>
              <a:rPr lang="en-US" dirty="0" smtClean="0"/>
              <a:t>Jews</a:t>
            </a:r>
          </a:p>
          <a:p>
            <a:endParaRPr lang="en-US" dirty="0" smtClean="0"/>
          </a:p>
          <a:p>
            <a:r>
              <a:rPr lang="en-US" dirty="0" smtClean="0"/>
              <a:t>Catholics</a:t>
            </a:r>
          </a:p>
          <a:p>
            <a:endParaRPr lang="en-US" dirty="0" smtClean="0"/>
          </a:p>
          <a:p>
            <a:r>
              <a:rPr lang="en-US" dirty="0" smtClean="0"/>
              <a:t>Immigrants</a:t>
            </a:r>
          </a:p>
          <a:p>
            <a:endParaRPr lang="en-US" dirty="0"/>
          </a:p>
        </p:txBody>
      </p:sp>
      <p:pic>
        <p:nvPicPr>
          <p:cNvPr id="8" name="Content Placeholder 7"/>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971800" y="1676400"/>
            <a:ext cx="5181600" cy="4179824"/>
          </a:xfrm>
        </p:spPr>
      </p:pic>
      <p:sp>
        <p:nvSpPr>
          <p:cNvPr id="9" name="Rounded Rectangle 8"/>
          <p:cNvSpPr/>
          <p:nvPr/>
        </p:nvSpPr>
        <p:spPr>
          <a:xfrm>
            <a:off x="2514600" y="5181600"/>
            <a:ext cx="6019800" cy="1447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The KKK reached the peak of its popularity in the mid-1920s, as racism, bigotry, and Nativism all reached their peaks.  </a:t>
            </a:r>
            <a:endParaRPr lang="en-US" dirty="0">
              <a:solidFill>
                <a:schemeClr val="tx1"/>
              </a:solidFill>
            </a:endParaRPr>
          </a:p>
          <a:p>
            <a:r>
              <a:rPr lang="en-US" dirty="0" smtClean="0">
                <a:solidFill>
                  <a:schemeClr val="tx1"/>
                </a:solidFill>
              </a:rPr>
              <a:t>Anti-immigration laws prevented high levels of immigration from continuing.  Brutally violent hate-crimes carried out by the KKK caused many to leave the group.</a:t>
            </a:r>
            <a:endParaRPr lang="en-US" dirty="0">
              <a:solidFill>
                <a:schemeClr val="tx1"/>
              </a:solidFill>
            </a:endParaRPr>
          </a:p>
        </p:txBody>
      </p:sp>
    </p:spTree>
    <p:extLst>
      <p:ext uri="{BB962C8B-B14F-4D97-AF65-F5344CB8AC3E}">
        <p14:creationId xmlns:p14="http://schemas.microsoft.com/office/powerpoint/2010/main" val="13906888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Immigration is severely restricted during the 1920s. </a:t>
            </a:r>
            <a:endParaRPr lang="en-US" dirty="0"/>
          </a:p>
        </p:txBody>
      </p:sp>
      <p:sp>
        <p:nvSpPr>
          <p:cNvPr id="6" name="Content Placeholder 5"/>
          <p:cNvSpPr>
            <a:spLocks noGrp="1"/>
          </p:cNvSpPr>
          <p:nvPr>
            <p:ph sz="quarter" idx="1"/>
          </p:nvPr>
        </p:nvSpPr>
        <p:spPr>
          <a:xfrm>
            <a:off x="304800" y="1828800"/>
            <a:ext cx="4191000" cy="4800599"/>
          </a:xfrm>
        </p:spPr>
        <p:txBody>
          <a:bodyPr>
            <a:normAutofit fontScale="85000" lnSpcReduction="20000"/>
          </a:bodyPr>
          <a:lstStyle/>
          <a:p>
            <a:r>
              <a:rPr lang="en-US" dirty="0" smtClean="0"/>
              <a:t>The Emergency Quota Act of 1921 prevented immigration from certain regions of the world, most notably from Southern and Eastern Europe. </a:t>
            </a:r>
          </a:p>
          <a:p>
            <a:r>
              <a:rPr lang="en-US" dirty="0" smtClean="0"/>
              <a:t>The National Origins Act further restricted immigration from anywhere except portions of Northern and Western Europe.</a:t>
            </a:r>
          </a:p>
          <a:p>
            <a:r>
              <a:rPr lang="en-US" dirty="0" smtClean="0"/>
              <a:t>Remember, immigration from China and Japan was already banned! </a:t>
            </a:r>
            <a:endParaRPr lang="en-US" dirty="0"/>
          </a:p>
        </p:txBody>
      </p:sp>
      <p:pic>
        <p:nvPicPr>
          <p:cNvPr id="8" name="Content Placeholder 7"/>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495800" y="1676400"/>
            <a:ext cx="4038600" cy="4644390"/>
          </a:xfrm>
        </p:spPr>
      </p:pic>
    </p:spTree>
    <p:extLst>
      <p:ext uri="{BB962C8B-B14F-4D97-AF65-F5344CB8AC3E}">
        <p14:creationId xmlns:p14="http://schemas.microsoft.com/office/powerpoint/2010/main" val="22281077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t>Flappers!</a:t>
            </a:r>
            <a:endParaRPr lang="en-US" dirty="0"/>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057400" y="1676400"/>
            <a:ext cx="5562600" cy="4397782"/>
          </a:xfrm>
        </p:spPr>
      </p:pic>
    </p:spTree>
    <p:extLst>
      <p:ext uri="{BB962C8B-B14F-4D97-AF65-F5344CB8AC3E}">
        <p14:creationId xmlns:p14="http://schemas.microsoft.com/office/powerpoint/2010/main" val="29508151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28600"/>
            <a:ext cx="8382000" cy="990600"/>
          </a:xfrm>
        </p:spPr>
        <p:txBody>
          <a:bodyPr>
            <a:normAutofit fontScale="90000"/>
          </a:bodyPr>
          <a:lstStyle/>
          <a:p>
            <a:r>
              <a:rPr lang="en-US" dirty="0" smtClean="0"/>
              <a:t>Margaret Sanger – Public Health Nurse</a:t>
            </a:r>
            <a:endParaRPr lang="en-US" dirty="0"/>
          </a:p>
        </p:txBody>
      </p:sp>
      <p:sp>
        <p:nvSpPr>
          <p:cNvPr id="5" name="Content Placeholder 4"/>
          <p:cNvSpPr>
            <a:spLocks noGrp="1"/>
          </p:cNvSpPr>
          <p:nvPr>
            <p:ph sz="quarter" idx="1"/>
          </p:nvPr>
        </p:nvSpPr>
        <p:spPr>
          <a:xfrm>
            <a:off x="304800" y="1589566"/>
            <a:ext cx="4191000" cy="4887433"/>
          </a:xfrm>
        </p:spPr>
        <p:txBody>
          <a:bodyPr>
            <a:normAutofit lnSpcReduction="10000"/>
          </a:bodyPr>
          <a:lstStyle/>
          <a:p>
            <a:r>
              <a:rPr lang="en-US" dirty="0" smtClean="0"/>
              <a:t>The American Birth Control League was established by Margaret Sanger in the 1920s.  It’s known as Planned Parenthood today, and encourages access to both birth control and safe abortions procedures for pregnant women today. </a:t>
            </a:r>
            <a:endParaRPr lang="en-US" dirty="0"/>
          </a:p>
        </p:txBody>
      </p:sp>
      <p:pic>
        <p:nvPicPr>
          <p:cNvPr id="7" name="Content Placeholder 6"/>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648200" y="1600200"/>
            <a:ext cx="3886200" cy="2590800"/>
          </a:xfrm>
        </p:spPr>
      </p:pic>
      <p:sp>
        <p:nvSpPr>
          <p:cNvPr id="8" name="Rounded Rectangle 7"/>
          <p:cNvSpPr/>
          <p:nvPr/>
        </p:nvSpPr>
        <p:spPr>
          <a:xfrm>
            <a:off x="4495800" y="4114800"/>
            <a:ext cx="4191000" cy="22859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Margaret Sanger’s advocacy for birth control pills was considered scandalous during the 1920s, as was her campaign for safe abortion procedures.  Her devotion to eugenics – that is sterilizing certain groups of people to prevent their reproduction was surprisingly less criticized…</a:t>
            </a:r>
            <a:endParaRPr lang="en-US" dirty="0">
              <a:solidFill>
                <a:schemeClr val="tx1"/>
              </a:solidFill>
            </a:endParaRPr>
          </a:p>
        </p:txBody>
      </p:sp>
    </p:spTree>
    <p:extLst>
      <p:ext uri="{BB962C8B-B14F-4D97-AF65-F5344CB8AC3E}">
        <p14:creationId xmlns:p14="http://schemas.microsoft.com/office/powerpoint/2010/main" val="14897449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Scopes Monkey Trial</a:t>
            </a:r>
            <a:endParaRPr lang="en-US" dirty="0"/>
          </a:p>
        </p:txBody>
      </p:sp>
      <p:sp>
        <p:nvSpPr>
          <p:cNvPr id="3" name="Content Placeholder 2"/>
          <p:cNvSpPr>
            <a:spLocks noGrp="1"/>
          </p:cNvSpPr>
          <p:nvPr>
            <p:ph sz="quarter" idx="1"/>
          </p:nvPr>
        </p:nvSpPr>
        <p:spPr>
          <a:xfrm>
            <a:off x="381000" y="1589566"/>
            <a:ext cx="4495800" cy="5039834"/>
          </a:xfrm>
        </p:spPr>
        <p:txBody>
          <a:bodyPr>
            <a:normAutofit fontScale="92500" lnSpcReduction="20000"/>
          </a:bodyPr>
          <a:lstStyle/>
          <a:p>
            <a:pPr marL="0" indent="0">
              <a:buNone/>
            </a:pPr>
            <a:r>
              <a:rPr lang="en-US" dirty="0" smtClean="0"/>
              <a:t>When John Scopes, a substitute science teacher was arrested for teaching Charles Darwin’s Theory of Evolution in 1925 – in violation of Tennessee’s Butler Act – a show trial ensued.  It pitted the notorious defense lawyer Clarence Darrow against William Jennings Bryan, and it ended with many Americans in opposition to strict religious doctrines being taught in public schools.  The conflict?  Christian Fundamentalism VS. Science. </a:t>
            </a:r>
            <a:endParaRPr lang="en-US" dirty="0"/>
          </a:p>
        </p:txBody>
      </p:sp>
      <p:pic>
        <p:nvPicPr>
          <p:cNvPr id="6" name="Content Placeholder 5"/>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181601" y="1656520"/>
            <a:ext cx="3380334" cy="4668079"/>
          </a:xfrm>
        </p:spPr>
      </p:pic>
    </p:spTree>
    <p:extLst>
      <p:ext uri="{BB962C8B-B14F-4D97-AF65-F5344CB8AC3E}">
        <p14:creationId xmlns:p14="http://schemas.microsoft.com/office/powerpoint/2010/main" val="5719806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Speakeasies and Violence</a:t>
            </a:r>
            <a:endParaRPr lang="en-US" dirty="0"/>
          </a:p>
        </p:txBody>
      </p:sp>
      <p:sp>
        <p:nvSpPr>
          <p:cNvPr id="3" name="Content Placeholder 2"/>
          <p:cNvSpPr>
            <a:spLocks noGrp="1"/>
          </p:cNvSpPr>
          <p:nvPr>
            <p:ph sz="quarter" idx="1"/>
          </p:nvPr>
        </p:nvSpPr>
        <p:spPr/>
        <p:txBody>
          <a:bodyPr>
            <a:normAutofit fontScale="85000" lnSpcReduction="10000"/>
          </a:bodyPr>
          <a:lstStyle/>
          <a:p>
            <a:pPr marL="0" indent="0">
              <a:buNone/>
            </a:pPr>
            <a:r>
              <a:rPr lang="en-US" dirty="0" smtClean="0"/>
              <a:t>There were over 32,000 speakeasies in New York City alone, demonstrating the problem of Prohibition!  No one in the major cities across the United States followed the laws.  As a result, gangsters and organized crime profited and American federal agents died.  Over seventy federal agents died on the job in the line of duty during the 1920s.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724400" y="2133600"/>
            <a:ext cx="3772277" cy="3048000"/>
          </a:xfrm>
        </p:spPr>
      </p:pic>
    </p:spTree>
    <p:extLst>
      <p:ext uri="{BB962C8B-B14F-4D97-AF65-F5344CB8AC3E}">
        <p14:creationId xmlns:p14="http://schemas.microsoft.com/office/powerpoint/2010/main" val="326010479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Lost Generation” of Writers</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082378" y="1589088"/>
            <a:ext cx="2940643" cy="4572000"/>
          </a:xfrm>
        </p:spPr>
      </p:pic>
      <p:pic>
        <p:nvPicPr>
          <p:cNvPr id="6" name="Content Placeholder 5"/>
          <p:cNvPicPr>
            <a:picLocks noGrp="1" noChangeAspect="1"/>
          </p:cNvPicPr>
          <p:nvPr>
            <p:ph sz="quarter" idx="2"/>
          </p:nvPr>
        </p:nvPicPr>
        <p:blipFill>
          <a:blip r:embed="rId3">
            <a:extLst>
              <a:ext uri="{28A0092B-C50C-407E-A947-70E740481C1C}">
                <a14:useLocalDpi xmlns:a14="http://schemas.microsoft.com/office/drawing/2010/main" val="0"/>
              </a:ext>
            </a:extLst>
          </a:blip>
          <a:stretch>
            <a:fillRect/>
          </a:stretch>
        </p:blipFill>
        <p:spPr>
          <a:xfrm>
            <a:off x="5264150" y="1589088"/>
            <a:ext cx="3048000" cy="4572000"/>
          </a:xfrm>
        </p:spPr>
      </p:pic>
    </p:spTree>
    <p:extLst>
      <p:ext uri="{BB962C8B-B14F-4D97-AF65-F5344CB8AC3E}">
        <p14:creationId xmlns:p14="http://schemas.microsoft.com/office/powerpoint/2010/main" val="42057576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Entertainment and Mass Media</a:t>
            </a:r>
            <a:endParaRPr lang="en-US" dirty="0"/>
          </a:p>
        </p:txBody>
      </p:sp>
      <p:sp>
        <p:nvSpPr>
          <p:cNvPr id="4" name="Content Placeholder 3"/>
          <p:cNvSpPr>
            <a:spLocks noGrp="1"/>
          </p:cNvSpPr>
          <p:nvPr>
            <p:ph sz="quarter" idx="1"/>
          </p:nvPr>
        </p:nvSpPr>
        <p:spPr/>
        <p:txBody>
          <a:bodyPr>
            <a:normAutofit lnSpcReduction="10000"/>
          </a:bodyPr>
          <a:lstStyle/>
          <a:p>
            <a:r>
              <a:rPr lang="en-US" dirty="0" smtClean="0"/>
              <a:t>Radio broadcasts began for the first time during the 1920s – at KDKA in Pittsburgh, PA.</a:t>
            </a:r>
          </a:p>
          <a:p>
            <a:r>
              <a:rPr lang="en-US" dirty="0" smtClean="0"/>
              <a:t>By the 1930s, figures like Franklin Delano Roosevelt were using the radio to convey important messages.  FDR’s “Fireside Chats” were very influential. </a:t>
            </a:r>
            <a:endParaRPr lang="en-US" dirty="0"/>
          </a:p>
        </p:txBody>
      </p:sp>
      <p:pic>
        <p:nvPicPr>
          <p:cNvPr id="6" name="Content Placeholder 5"/>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105400" y="1524000"/>
            <a:ext cx="3886200" cy="2220685"/>
          </a:xfr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69762">
            <a:off x="5005725" y="3589247"/>
            <a:ext cx="3432538" cy="2771775"/>
          </a:xfrm>
          <a:prstGeom prst="rect">
            <a:avLst/>
          </a:prstGeom>
        </p:spPr>
      </p:pic>
      <p:sp>
        <p:nvSpPr>
          <p:cNvPr id="8" name="Right Arrow 7"/>
          <p:cNvSpPr/>
          <p:nvPr/>
        </p:nvSpPr>
        <p:spPr>
          <a:xfrm rot="1456683">
            <a:off x="4114801" y="4106460"/>
            <a:ext cx="1524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29508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Lost Generation” of Writers</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158240" y="1589088"/>
            <a:ext cx="2788920" cy="4572000"/>
          </a:xfrm>
        </p:spPr>
      </p:pic>
      <p:pic>
        <p:nvPicPr>
          <p:cNvPr id="6" name="Content Placeholder 5"/>
          <p:cNvPicPr>
            <a:picLocks noGrp="1" noChangeAspect="1"/>
          </p:cNvPicPr>
          <p:nvPr>
            <p:ph sz="quarter" idx="2"/>
          </p:nvPr>
        </p:nvPicPr>
        <p:blipFill>
          <a:blip r:embed="rId3" cstate="print">
            <a:extLst>
              <a:ext uri="{28A0092B-C50C-407E-A947-70E740481C1C}">
                <a14:useLocalDpi xmlns:a14="http://schemas.microsoft.com/office/drawing/2010/main" val="0"/>
              </a:ext>
            </a:extLst>
          </a:blip>
          <a:stretch>
            <a:fillRect/>
          </a:stretch>
        </p:blipFill>
        <p:spPr>
          <a:xfrm>
            <a:off x="4953000" y="1600200"/>
            <a:ext cx="3067050" cy="4495800"/>
          </a:xfrm>
        </p:spPr>
      </p:pic>
    </p:spTree>
    <p:extLst>
      <p:ext uri="{BB962C8B-B14F-4D97-AF65-F5344CB8AC3E}">
        <p14:creationId xmlns:p14="http://schemas.microsoft.com/office/powerpoint/2010/main" val="41999748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Forms of Mass Media</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Newspapers</a:t>
            </a:r>
          </a:p>
          <a:p>
            <a:r>
              <a:rPr lang="en-US" dirty="0" smtClean="0"/>
              <a:t>Magazines</a:t>
            </a:r>
          </a:p>
          <a:p>
            <a:r>
              <a:rPr lang="en-US" dirty="0" smtClean="0"/>
              <a:t>Radio</a:t>
            </a:r>
          </a:p>
          <a:p>
            <a:r>
              <a:rPr lang="en-US" dirty="0" smtClean="0"/>
              <a:t>Filmstrips </a:t>
            </a:r>
          </a:p>
          <a:p>
            <a:pPr marL="0" indent="0">
              <a:buNone/>
            </a:pPr>
            <a:endParaRPr lang="en-US" dirty="0"/>
          </a:p>
          <a:p>
            <a:pPr marL="0" indent="0">
              <a:buNone/>
            </a:pPr>
            <a:r>
              <a:rPr lang="en-US" dirty="0" smtClean="0"/>
              <a:t>The term “mass media” just means that the news reaches a lot of people at once.  Today, television, the internet, and all forms of social media would qualify as well!</a:t>
            </a:r>
          </a:p>
          <a:p>
            <a:pPr marL="0" indent="0">
              <a:buNone/>
            </a:pP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24400" y="1752600"/>
            <a:ext cx="3886200" cy="3138106"/>
          </a:xfrm>
        </p:spPr>
      </p:pic>
      <p:sp>
        <p:nvSpPr>
          <p:cNvPr id="6" name="Rounded Rectangle 5"/>
          <p:cNvSpPr/>
          <p:nvPr/>
        </p:nvSpPr>
        <p:spPr>
          <a:xfrm>
            <a:off x="4572000" y="4800600"/>
            <a:ext cx="4114800" cy="1295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During the Great Depression, President Roosevelt used “fireside chats” on the radio to convince Americans that everything was going to be OK – in time. </a:t>
            </a:r>
            <a:endParaRPr lang="en-US" dirty="0">
              <a:solidFill>
                <a:schemeClr val="tx1"/>
              </a:solidFill>
            </a:endParaRPr>
          </a:p>
        </p:txBody>
      </p:sp>
    </p:spTree>
    <p:extLst>
      <p:ext uri="{BB962C8B-B14F-4D97-AF65-F5344CB8AC3E}">
        <p14:creationId xmlns:p14="http://schemas.microsoft.com/office/powerpoint/2010/main" val="218146991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a:xfrm>
            <a:off x="1600200" y="5486400"/>
            <a:ext cx="7315200" cy="1066800"/>
          </a:xfrm>
        </p:spPr>
        <p:txBody>
          <a:bodyPr>
            <a:normAutofit lnSpcReduction="10000"/>
          </a:bodyPr>
          <a:lstStyle/>
          <a:p>
            <a:r>
              <a:rPr lang="en-US" dirty="0" smtClean="0"/>
              <a:t>The movement of African-American people from sharecropping plots in the Deep South to higher paying jobs in northern industrial cities was a major change during the 1920s.  Artist Jacob Lawrence did a series of paintings on this topic, including this one. </a:t>
            </a:r>
            <a:endParaRPr lang="en-US" dirty="0"/>
          </a:p>
        </p:txBody>
      </p:sp>
      <p:sp>
        <p:nvSpPr>
          <p:cNvPr id="2" name="Title 1"/>
          <p:cNvSpPr>
            <a:spLocks noGrp="1"/>
          </p:cNvSpPr>
          <p:nvPr>
            <p:ph type="title"/>
          </p:nvPr>
        </p:nvSpPr>
        <p:spPr/>
        <p:txBody>
          <a:bodyPr/>
          <a:lstStyle/>
          <a:p>
            <a:r>
              <a:rPr lang="en-US" dirty="0" smtClean="0">
                <a:solidFill>
                  <a:schemeClr val="tx1"/>
                </a:solidFill>
              </a:rPr>
              <a:t>The Great Migration</a:t>
            </a:r>
            <a:endParaRPr lang="en-US" dirty="0">
              <a:solidFill>
                <a:schemeClr val="tx1"/>
              </a:solidFill>
            </a:endParaRPr>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2437" b="2437"/>
          <a:stretch>
            <a:fillRect/>
          </a:stretch>
        </p:blipFill>
        <p:spPr/>
      </p:pic>
    </p:spTree>
    <p:extLst>
      <p:ext uri="{BB962C8B-B14F-4D97-AF65-F5344CB8AC3E}">
        <p14:creationId xmlns:p14="http://schemas.microsoft.com/office/powerpoint/2010/main" val="3804774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066800"/>
          </a:xfrm>
        </p:spPr>
        <p:txBody>
          <a:bodyPr/>
          <a:lstStyle/>
          <a:p>
            <a:r>
              <a:rPr lang="en-US" dirty="0" smtClean="0"/>
              <a:t>African-American poets, playwrights, artists, and authors were all celebrating black culture in their works during the Harlem Renaissance – a blossoming of African-American culture in the United States during the 1920s. </a:t>
            </a:r>
            <a:endParaRPr lang="en-US" dirty="0"/>
          </a:p>
        </p:txBody>
      </p:sp>
      <p:sp>
        <p:nvSpPr>
          <p:cNvPr id="3" name="Title 2"/>
          <p:cNvSpPr>
            <a:spLocks noGrp="1"/>
          </p:cNvSpPr>
          <p:nvPr>
            <p:ph type="title"/>
          </p:nvPr>
        </p:nvSpPr>
        <p:spPr/>
        <p:txBody>
          <a:bodyPr/>
          <a:lstStyle/>
          <a:p>
            <a:r>
              <a:rPr lang="en-US" dirty="0" smtClean="0">
                <a:solidFill>
                  <a:schemeClr val="tx1"/>
                </a:solidFill>
              </a:rPr>
              <a:t>The Harlem Renaissance</a:t>
            </a:r>
            <a:endParaRPr lang="en-US" dirty="0">
              <a:solidFill>
                <a:schemeClr val="tx1"/>
              </a:solidFill>
            </a:endParaRPr>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12576" b="12576"/>
          <a:stretch>
            <a:fillRect/>
          </a:stretch>
        </p:blipFill>
        <p:spPr/>
      </p:pic>
    </p:spTree>
    <p:extLst>
      <p:ext uri="{BB962C8B-B14F-4D97-AF65-F5344CB8AC3E}">
        <p14:creationId xmlns:p14="http://schemas.microsoft.com/office/powerpoint/2010/main" val="161827348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914400"/>
          </a:xfrm>
        </p:spPr>
        <p:txBody>
          <a:bodyPr/>
          <a:lstStyle/>
          <a:p>
            <a:r>
              <a:rPr lang="en-US" dirty="0" smtClean="0"/>
              <a:t>“Satchmo” was a cornet player and is credited with revolutionizing the form of music know today as “jazz.”  His innovations and the improvisation of musicians during performances distinguish the genre of music. </a:t>
            </a:r>
            <a:endParaRPr lang="en-US" dirty="0"/>
          </a:p>
        </p:txBody>
      </p:sp>
      <p:sp>
        <p:nvSpPr>
          <p:cNvPr id="3" name="Title 2"/>
          <p:cNvSpPr>
            <a:spLocks noGrp="1"/>
          </p:cNvSpPr>
          <p:nvPr>
            <p:ph type="title"/>
          </p:nvPr>
        </p:nvSpPr>
        <p:spPr/>
        <p:txBody>
          <a:bodyPr/>
          <a:lstStyle/>
          <a:p>
            <a:r>
              <a:rPr lang="en-US" dirty="0" smtClean="0">
                <a:solidFill>
                  <a:schemeClr val="tx1"/>
                </a:solidFill>
              </a:rPr>
              <a:t>Louis Armstrong – Jazz Musician</a:t>
            </a:r>
            <a:endParaRPr lang="en-US" dirty="0">
              <a:solidFill>
                <a:schemeClr val="tx1"/>
              </a:solidFill>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25944" b="25944"/>
          <a:stretch>
            <a:fillRect/>
          </a:stretch>
        </p:blipFill>
        <p:spPr/>
      </p:pic>
    </p:spTree>
    <p:extLst>
      <p:ext uri="{BB962C8B-B14F-4D97-AF65-F5344CB8AC3E}">
        <p14:creationId xmlns:p14="http://schemas.microsoft.com/office/powerpoint/2010/main" val="189655463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p:txBody>
          <a:bodyPr/>
          <a:lstStyle/>
          <a:p>
            <a:r>
              <a:rPr lang="en-US" dirty="0" smtClean="0"/>
              <a:t>Duke Ellington was the man who developed “swing music” from jazz.  He was also the first African-American to conduct an orchestra at Carnegie Hall. </a:t>
            </a:r>
            <a:endParaRPr lang="en-US" dirty="0"/>
          </a:p>
        </p:txBody>
      </p:sp>
      <p:sp>
        <p:nvSpPr>
          <p:cNvPr id="3" name="Title 2"/>
          <p:cNvSpPr>
            <a:spLocks noGrp="1"/>
          </p:cNvSpPr>
          <p:nvPr>
            <p:ph type="title"/>
          </p:nvPr>
        </p:nvSpPr>
        <p:spPr/>
        <p:txBody>
          <a:bodyPr/>
          <a:lstStyle/>
          <a:p>
            <a:r>
              <a:rPr lang="en-US" dirty="0" smtClean="0">
                <a:solidFill>
                  <a:schemeClr val="tx1"/>
                </a:solidFill>
              </a:rPr>
              <a:t>Duke Ellington – “Swing Music” Conductor</a:t>
            </a:r>
            <a:endParaRPr lang="en-US" dirty="0">
              <a:solidFill>
                <a:schemeClr val="tx1"/>
              </a:solidFill>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1748" b="11748"/>
          <a:stretch>
            <a:fillRect/>
          </a:stretch>
        </p:blipFill>
        <p:spPr/>
      </p:pic>
    </p:spTree>
    <p:extLst>
      <p:ext uri="{BB962C8B-B14F-4D97-AF65-F5344CB8AC3E}">
        <p14:creationId xmlns:p14="http://schemas.microsoft.com/office/powerpoint/2010/main" val="408488905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p:txBody>
          <a:bodyPr/>
          <a:lstStyle/>
          <a:p>
            <a:r>
              <a:rPr lang="en-US" dirty="0" smtClean="0"/>
              <a:t>Known for her melodic voice and sometime melancholy tunes, Bessie Smith was the “Empress of the Blues.”</a:t>
            </a:r>
            <a:endParaRPr lang="en-US" dirty="0"/>
          </a:p>
        </p:txBody>
      </p:sp>
      <p:sp>
        <p:nvSpPr>
          <p:cNvPr id="3" name="Title 2"/>
          <p:cNvSpPr>
            <a:spLocks noGrp="1"/>
          </p:cNvSpPr>
          <p:nvPr>
            <p:ph type="title"/>
          </p:nvPr>
        </p:nvSpPr>
        <p:spPr/>
        <p:txBody>
          <a:bodyPr/>
          <a:lstStyle/>
          <a:p>
            <a:r>
              <a:rPr lang="en-US" dirty="0" smtClean="0">
                <a:solidFill>
                  <a:schemeClr val="tx1"/>
                </a:solidFill>
              </a:rPr>
              <a:t>Bessie Smith – Empress of the Blues</a:t>
            </a:r>
            <a:endParaRPr lang="en-US" dirty="0">
              <a:solidFill>
                <a:schemeClr val="tx1"/>
              </a:solidFill>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20076" b="20076"/>
          <a:stretch>
            <a:fillRect/>
          </a:stretch>
        </p:blipFill>
        <p:spPr/>
      </p:pic>
    </p:spTree>
    <p:extLst>
      <p:ext uri="{BB962C8B-B14F-4D97-AF65-F5344CB8AC3E}">
        <p14:creationId xmlns:p14="http://schemas.microsoft.com/office/powerpoint/2010/main" val="30779464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p:txBody>
          <a:bodyPr/>
          <a:lstStyle/>
          <a:p>
            <a:r>
              <a:rPr lang="en-US" dirty="0" smtClean="0"/>
              <a:t>One of the first African-American stage and film stars, Paul Robeson would later be blacklisted – put on a no-hire list – for his sympathies to communism. </a:t>
            </a:r>
            <a:endParaRPr lang="en-US" dirty="0"/>
          </a:p>
        </p:txBody>
      </p:sp>
      <p:sp>
        <p:nvSpPr>
          <p:cNvPr id="3" name="Title 2"/>
          <p:cNvSpPr>
            <a:spLocks noGrp="1"/>
          </p:cNvSpPr>
          <p:nvPr>
            <p:ph type="title"/>
          </p:nvPr>
        </p:nvSpPr>
        <p:spPr/>
        <p:txBody>
          <a:bodyPr/>
          <a:lstStyle/>
          <a:p>
            <a:r>
              <a:rPr lang="en-US" dirty="0" smtClean="0">
                <a:solidFill>
                  <a:schemeClr val="tx1"/>
                </a:solidFill>
              </a:rPr>
              <a:t>Paul Robeson – Stage Actor and Film Star</a:t>
            </a:r>
            <a:endParaRPr lang="en-US" dirty="0">
              <a:solidFill>
                <a:schemeClr val="tx1"/>
              </a:solidFill>
            </a:endParaRPr>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0" y="-20782"/>
            <a:ext cx="3087902" cy="4678680"/>
          </a:xfrm>
        </p:spPr>
      </p:pic>
      <p:pic>
        <p:nvPicPr>
          <p:cNvPr id="6" name="Picture Placeholder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71799" y="-27709"/>
            <a:ext cx="3067951" cy="4678680"/>
          </a:xfrm>
          <a:prstGeom prst="rect">
            <a:avLst/>
          </a:prstGeom>
          <a:solidFill>
            <a:schemeClr val="accent1">
              <a:tint val="40000"/>
            </a:schemeClr>
          </a:solidFill>
          <a:ln>
            <a:noFill/>
          </a:ln>
        </p:spPr>
      </p:pic>
      <p:pic>
        <p:nvPicPr>
          <p:cNvPr id="7" name="Picture Placeholder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39751" y="-27709"/>
            <a:ext cx="3104249" cy="4678680"/>
          </a:xfrm>
          <a:prstGeom prst="rect">
            <a:avLst/>
          </a:prstGeom>
          <a:solidFill>
            <a:schemeClr val="accent1">
              <a:tint val="40000"/>
            </a:schemeClr>
          </a:solidFill>
          <a:ln>
            <a:noFill/>
          </a:ln>
        </p:spPr>
      </p:pic>
    </p:spTree>
    <p:extLst>
      <p:ext uri="{BB962C8B-B14F-4D97-AF65-F5344CB8AC3E}">
        <p14:creationId xmlns:p14="http://schemas.microsoft.com/office/powerpoint/2010/main" val="19326490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W.E.B. DuBois – Co-Founder and President of the NAACP</a:t>
            </a:r>
            <a:endParaRPr lang="en-US" dirty="0"/>
          </a:p>
        </p:txBody>
      </p:sp>
      <p:sp>
        <p:nvSpPr>
          <p:cNvPr id="6" name="Content Placeholder 5"/>
          <p:cNvSpPr>
            <a:spLocks noGrp="1"/>
          </p:cNvSpPr>
          <p:nvPr>
            <p:ph sz="quarter" idx="1"/>
          </p:nvPr>
        </p:nvSpPr>
        <p:spPr>
          <a:xfrm>
            <a:off x="609600" y="1752600"/>
            <a:ext cx="3886200" cy="4572000"/>
          </a:xfrm>
        </p:spPr>
        <p:txBody>
          <a:bodyPr>
            <a:normAutofit fontScale="92500" lnSpcReduction="20000"/>
          </a:bodyPr>
          <a:lstStyle/>
          <a:p>
            <a:r>
              <a:rPr lang="en-US" dirty="0" smtClean="0"/>
              <a:t>The NAACP battled against segregation and discrimination against African-Americans in the court system. </a:t>
            </a:r>
          </a:p>
          <a:p>
            <a:r>
              <a:rPr lang="en-US" dirty="0" smtClean="0"/>
              <a:t>Fought for Anti-Lynching bills.</a:t>
            </a:r>
          </a:p>
          <a:p>
            <a:r>
              <a:rPr lang="en-US" dirty="0" smtClean="0"/>
              <a:t>Opposed racist judges. </a:t>
            </a:r>
          </a:p>
          <a:p>
            <a:r>
              <a:rPr lang="en-US" dirty="0" smtClean="0"/>
              <a:t>Sponsored a legal fund that challenged racist policies on constitutional grounds.</a:t>
            </a:r>
            <a:endParaRPr lang="en-US" dirty="0"/>
          </a:p>
        </p:txBody>
      </p:sp>
      <p:pic>
        <p:nvPicPr>
          <p:cNvPr id="9" name="Content Placeholder 8"/>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95850" y="1716088"/>
            <a:ext cx="3784600" cy="4318000"/>
          </a:xfrm>
        </p:spPr>
      </p:pic>
    </p:spTree>
    <p:extLst>
      <p:ext uri="{BB962C8B-B14F-4D97-AF65-F5344CB8AC3E}">
        <p14:creationId xmlns:p14="http://schemas.microsoft.com/office/powerpoint/2010/main" val="189558917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Marcus Garvey – Back to Africa</a:t>
            </a:r>
            <a:endParaRPr lang="en-US" dirty="0"/>
          </a:p>
        </p:txBody>
      </p:sp>
      <p:sp>
        <p:nvSpPr>
          <p:cNvPr id="3" name="Content Placeholder 2"/>
          <p:cNvSpPr>
            <a:spLocks noGrp="1"/>
          </p:cNvSpPr>
          <p:nvPr>
            <p:ph sz="quarter" idx="1"/>
          </p:nvPr>
        </p:nvSpPr>
        <p:spPr>
          <a:xfrm>
            <a:off x="304800" y="1589566"/>
            <a:ext cx="4495800" cy="5268434"/>
          </a:xfrm>
        </p:spPr>
        <p:txBody>
          <a:bodyPr>
            <a:normAutofit fontScale="85000" lnSpcReduction="20000"/>
          </a:bodyPr>
          <a:lstStyle/>
          <a:p>
            <a:r>
              <a:rPr lang="en-US" dirty="0" smtClean="0"/>
              <a:t>Marcus Garvey was one of the leaders of the “Negro Nationalism” movement and the founder of the UNIA – Universal Negro Improvement Association.  He encouraged black pride, organization of African-American communities for the purposes of economic independence, and eventually, came to advocate for a “Back to Africa” movement.  Eventually, he was deported to Jamaica, because he was considered a threat to the United States of America.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76800" y="1600200"/>
            <a:ext cx="3276600" cy="4653970"/>
          </a:xfrm>
        </p:spPr>
      </p:pic>
    </p:spTree>
    <p:extLst>
      <p:ext uri="{BB962C8B-B14F-4D97-AF65-F5344CB8AC3E}">
        <p14:creationId xmlns:p14="http://schemas.microsoft.com/office/powerpoint/2010/main" val="4095033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Hollywood and the Movies</a:t>
            </a:r>
            <a:endParaRPr lang="en-US" dirty="0"/>
          </a:p>
        </p:txBody>
      </p:sp>
      <p:sp>
        <p:nvSpPr>
          <p:cNvPr id="5" name="Content Placeholder 4"/>
          <p:cNvSpPr>
            <a:spLocks noGrp="1"/>
          </p:cNvSpPr>
          <p:nvPr>
            <p:ph sz="quarter" idx="1"/>
          </p:nvPr>
        </p:nvSpPr>
        <p:spPr/>
        <p:txBody>
          <a:bodyPr>
            <a:normAutofit fontScale="92500" lnSpcReduction="10000"/>
          </a:bodyPr>
          <a:lstStyle/>
          <a:p>
            <a:pPr marL="0" indent="0">
              <a:buNone/>
            </a:pPr>
            <a:r>
              <a:rPr lang="en-US" dirty="0" smtClean="0"/>
              <a:t>In the 1920s, the movies became American’s favorite form of recreation.  It was a way to escape the difficulties of the Depression, too.  Hollywood became the center of the film industry during the 1920s, and “talkies” – films with sound – became popular for the first time. </a:t>
            </a:r>
            <a:endParaRPr lang="en-US" dirty="0"/>
          </a:p>
        </p:txBody>
      </p:sp>
      <p:pic>
        <p:nvPicPr>
          <p:cNvPr id="7" name="Content Placeholder 6"/>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rot="372926">
            <a:off x="5115430" y="1673911"/>
            <a:ext cx="3017520" cy="4572000"/>
          </a:xfrm>
        </p:spPr>
      </p:pic>
    </p:spTree>
    <p:extLst>
      <p:ext uri="{BB962C8B-B14F-4D97-AF65-F5344CB8AC3E}">
        <p14:creationId xmlns:p14="http://schemas.microsoft.com/office/powerpoint/2010/main" val="3619162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Newspapers and Magazines</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Published daily, weekly, monthly, or quarterly, newspapers and magazines established wide circulations in the 1920s and 1930s.  Newspapers and magazines shaped cultural norms and sparked fads!</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5101757" y="1589088"/>
            <a:ext cx="3372786" cy="4572000"/>
          </a:xfrm>
        </p:spPr>
      </p:pic>
    </p:spTree>
    <p:extLst>
      <p:ext uri="{BB962C8B-B14F-4D97-AF65-F5344CB8AC3E}">
        <p14:creationId xmlns:p14="http://schemas.microsoft.com/office/powerpoint/2010/main" val="1732986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Scopes Monkey Trial</a:t>
            </a:r>
            <a:endParaRPr lang="en-US" dirty="0"/>
          </a:p>
        </p:txBody>
      </p:sp>
      <p:sp>
        <p:nvSpPr>
          <p:cNvPr id="3" name="Content Placeholder 2"/>
          <p:cNvSpPr>
            <a:spLocks noGrp="1"/>
          </p:cNvSpPr>
          <p:nvPr>
            <p:ph sz="quarter" idx="1"/>
          </p:nvPr>
        </p:nvSpPr>
        <p:spPr>
          <a:xfrm>
            <a:off x="381000" y="1589566"/>
            <a:ext cx="4495800" cy="5039834"/>
          </a:xfrm>
        </p:spPr>
        <p:txBody>
          <a:bodyPr>
            <a:normAutofit fontScale="92500" lnSpcReduction="20000"/>
          </a:bodyPr>
          <a:lstStyle/>
          <a:p>
            <a:pPr marL="0" indent="0">
              <a:buNone/>
            </a:pPr>
            <a:r>
              <a:rPr lang="en-US" dirty="0" smtClean="0"/>
              <a:t>When John Scopes, a substitute science teacher was arrested for teaching Charles Darwin’s Theory of Evolution in 1925 – in violation of Tennessee’s Butler Act – a show trial ensued.  It pitted the notorious defense lawyer Clarence Darrow against William Jennings Bryan, and it ended with many Americans in opposition to strict religious doctrines being taught in public schools. </a:t>
            </a:r>
            <a:endParaRPr lang="en-US" dirty="0"/>
          </a:p>
        </p:txBody>
      </p:sp>
      <p:pic>
        <p:nvPicPr>
          <p:cNvPr id="6" name="Content Placeholder 5"/>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181601" y="1656520"/>
            <a:ext cx="3380334" cy="4668079"/>
          </a:xfrm>
        </p:spPr>
      </p:pic>
    </p:spTree>
    <p:extLst>
      <p:ext uri="{BB962C8B-B14F-4D97-AF65-F5344CB8AC3E}">
        <p14:creationId xmlns:p14="http://schemas.microsoft.com/office/powerpoint/2010/main" val="10054777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Flappers and Female Voters</a:t>
            </a:r>
            <a:endParaRPr lang="en-US" dirty="0"/>
          </a:p>
        </p:txBody>
      </p:sp>
      <p:sp>
        <p:nvSpPr>
          <p:cNvPr id="3" name="Content Placeholder 2"/>
          <p:cNvSpPr>
            <a:spLocks noGrp="1"/>
          </p:cNvSpPr>
          <p:nvPr>
            <p:ph sz="quarter" idx="1"/>
          </p:nvPr>
        </p:nvSpPr>
        <p:spPr/>
        <p:txBody>
          <a:bodyPr>
            <a:normAutofit fontScale="85000" lnSpcReduction="10000"/>
          </a:bodyPr>
          <a:lstStyle/>
          <a:p>
            <a:r>
              <a:rPr lang="en-US" dirty="0" smtClean="0"/>
              <a:t>With the passage of the 19</a:t>
            </a:r>
            <a:r>
              <a:rPr lang="en-US" baseline="30000" dirty="0" smtClean="0"/>
              <a:t>th</a:t>
            </a:r>
            <a:r>
              <a:rPr lang="en-US" dirty="0" smtClean="0"/>
              <a:t> Amendment to the Constitution in 1919, women were allowed to vote in national elections.  </a:t>
            </a:r>
          </a:p>
          <a:p>
            <a:r>
              <a:rPr lang="en-US" dirty="0" smtClean="0"/>
              <a:t>Flappers – liberated women who challenged gender roles during the 1920s, continued the movement towards women’s liberation during the Roaring Twenties…</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00600" y="1600200"/>
            <a:ext cx="3886200" cy="3072423"/>
          </a:xfrm>
        </p:spPr>
      </p:pic>
    </p:spTree>
    <p:extLst>
      <p:ext uri="{BB962C8B-B14F-4D97-AF65-F5344CB8AC3E}">
        <p14:creationId xmlns:p14="http://schemas.microsoft.com/office/powerpoint/2010/main" val="25472530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Rise of the Ku Klux Klan</a:t>
            </a:r>
            <a:endParaRPr lang="en-US" dirty="0"/>
          </a:p>
        </p:txBody>
      </p:sp>
      <p:sp>
        <p:nvSpPr>
          <p:cNvPr id="3" name="Content Placeholder 2"/>
          <p:cNvSpPr>
            <a:spLocks noGrp="1"/>
          </p:cNvSpPr>
          <p:nvPr>
            <p:ph sz="quarter" idx="1"/>
          </p:nvPr>
        </p:nvSpPr>
        <p:spPr>
          <a:xfrm>
            <a:off x="609600" y="1600200"/>
            <a:ext cx="3886200" cy="4572000"/>
          </a:xfrm>
        </p:spPr>
        <p:txBody>
          <a:bodyPr>
            <a:normAutofit fontScale="85000" lnSpcReduction="10000"/>
          </a:bodyPr>
          <a:lstStyle/>
          <a:p>
            <a:r>
              <a:rPr lang="en-US" dirty="0" smtClean="0"/>
              <a:t>Really?  Yes, really.  During the 1920s, membership in the Ku Klux Klan skyrocketed to over five million members.  Racists, anti-Semites, anti-Catholics, and nativists all found a home in this violent organization.  During the 1920s, the Klan marched down Pennsylvania Avenue in Washington D.C.</a:t>
            </a:r>
            <a:endParaRPr lang="en-US" dirty="0"/>
          </a:p>
        </p:txBody>
      </p:sp>
      <p:pic>
        <p:nvPicPr>
          <p:cNvPr id="7" name="Content Placeholder 6"/>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24400" y="1752600"/>
            <a:ext cx="3886200" cy="2975625"/>
          </a:xfrm>
        </p:spPr>
      </p:pic>
      <p:sp>
        <p:nvSpPr>
          <p:cNvPr id="9" name="Rounded Rectangle 8"/>
          <p:cNvSpPr/>
          <p:nvPr/>
        </p:nvSpPr>
        <p:spPr>
          <a:xfrm>
            <a:off x="4558145" y="4745182"/>
            <a:ext cx="4267200" cy="1676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Although most Presidents did not seek out the endorsement of the Ku Klux Klan, many members of the US government were card carrying members, and many more tacitly approved of the organization.</a:t>
            </a:r>
            <a:endParaRPr lang="en-US" dirty="0">
              <a:solidFill>
                <a:schemeClr val="tx1"/>
              </a:solidFill>
            </a:endParaRPr>
          </a:p>
        </p:txBody>
      </p:sp>
    </p:spTree>
    <p:extLst>
      <p:ext uri="{BB962C8B-B14F-4D97-AF65-F5344CB8AC3E}">
        <p14:creationId xmlns:p14="http://schemas.microsoft.com/office/powerpoint/2010/main" val="42756843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Prohibition and Speakeasies</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341315" y="1589088"/>
            <a:ext cx="2893670" cy="4572000"/>
          </a:xfrm>
        </p:spPr>
      </p:pic>
      <p:pic>
        <p:nvPicPr>
          <p:cNvPr id="6" name="Content Placeholder 5"/>
          <p:cNvPicPr>
            <a:picLocks noGrp="1" noChangeAspect="1"/>
          </p:cNvPicPr>
          <p:nvPr>
            <p:ph sz="quarter" idx="1"/>
          </p:nvPr>
        </p:nvPicPr>
        <p:blipFill>
          <a:blip r:embed="rId3" cstate="print">
            <a:extLst>
              <a:ext uri="{28A0092B-C50C-407E-A947-70E740481C1C}">
                <a14:useLocalDpi xmlns:a14="http://schemas.microsoft.com/office/drawing/2010/main" val="0"/>
              </a:ext>
            </a:extLst>
          </a:blip>
          <a:stretch>
            <a:fillRect/>
          </a:stretch>
        </p:blipFill>
        <p:spPr>
          <a:xfrm rot="745223">
            <a:off x="4957137" y="3139145"/>
            <a:ext cx="3886200" cy="1878464"/>
          </a:xfrm>
        </p:spPr>
      </p:pic>
      <p:sp>
        <p:nvSpPr>
          <p:cNvPr id="7" name="Rounded Rectangle 6"/>
          <p:cNvSpPr/>
          <p:nvPr/>
        </p:nvSpPr>
        <p:spPr>
          <a:xfrm>
            <a:off x="228600" y="1600200"/>
            <a:ext cx="4572000" cy="487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Americans were divided over the issue of Prohibition even as it was enacted.  Many Americans considered Prohibition of alcohol a wonderful idea – for anyone but them!  Indeed, it was never illegal to drink alcohol, only to make it, transport it, or sell it.  Those who had it could drink up!  By the 1920s, so much organized crime had developed in the United States to satisfy the enormous demand for alcohol, that many supporters of the 18</a:t>
            </a:r>
            <a:r>
              <a:rPr lang="en-US" baseline="30000" dirty="0" smtClean="0">
                <a:solidFill>
                  <a:schemeClr val="tx1"/>
                </a:solidFill>
              </a:rPr>
              <a:t>th</a:t>
            </a:r>
            <a:r>
              <a:rPr lang="en-US" dirty="0" smtClean="0">
                <a:solidFill>
                  <a:schemeClr val="tx1"/>
                </a:solidFill>
              </a:rPr>
              <a:t> Amendment had begun to reconsider their views.  In 1933, the 21</a:t>
            </a:r>
            <a:r>
              <a:rPr lang="en-US" baseline="30000" dirty="0" smtClean="0">
                <a:solidFill>
                  <a:schemeClr val="tx1"/>
                </a:solidFill>
              </a:rPr>
              <a:t>st</a:t>
            </a:r>
            <a:r>
              <a:rPr lang="en-US" dirty="0" smtClean="0">
                <a:solidFill>
                  <a:schemeClr val="tx1"/>
                </a:solidFill>
              </a:rPr>
              <a:t> Amendment was passed, and one of President Franklin Delano Roosevelt’s first acts was to bring back beer!  (He was re-elected four (4) times.)</a:t>
            </a:r>
            <a:endParaRPr lang="en-US" dirty="0">
              <a:solidFill>
                <a:schemeClr val="tx1"/>
              </a:solidFill>
            </a:endParaRPr>
          </a:p>
        </p:txBody>
      </p:sp>
    </p:spTree>
    <p:extLst>
      <p:ext uri="{BB962C8B-B14F-4D97-AF65-F5344CB8AC3E}">
        <p14:creationId xmlns:p14="http://schemas.microsoft.com/office/powerpoint/2010/main" val="370596602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1289</TotalTime>
  <Words>2121</Words>
  <Application>Microsoft Office PowerPoint</Application>
  <PresentationFormat>On-screen Show (4:3)</PresentationFormat>
  <Paragraphs>113</Paragraphs>
  <Slides>39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39</vt:i4>
      </vt:variant>
    </vt:vector>
  </HeadingPairs>
  <TitlesOfParts>
    <vt:vector size="43" baseType="lpstr">
      <vt:lpstr>Tw Cen MT</vt:lpstr>
      <vt:lpstr>Wingdings</vt:lpstr>
      <vt:lpstr>Wingdings 2</vt:lpstr>
      <vt:lpstr>Median</vt:lpstr>
      <vt:lpstr>The Roaring Twenties Guided Reading Activity</vt:lpstr>
      <vt:lpstr>Changing Culture in the USA</vt:lpstr>
      <vt:lpstr>Entertainment and Mass Media</vt:lpstr>
      <vt:lpstr>Hollywood and the Movies</vt:lpstr>
      <vt:lpstr>Newspapers and Magazines</vt:lpstr>
      <vt:lpstr>The Scopes Monkey Trial</vt:lpstr>
      <vt:lpstr>Flappers and Female Voters</vt:lpstr>
      <vt:lpstr>The Rise of the Ku Klux Klan</vt:lpstr>
      <vt:lpstr>Prohibition and Speakeasies</vt:lpstr>
      <vt:lpstr>Textbook Answers on the 1920s</vt:lpstr>
      <vt:lpstr>Harding’s Return to “Normalcy”</vt:lpstr>
      <vt:lpstr>Charles Forbes and the Veterans Administration Scandal of the 1920s </vt:lpstr>
      <vt:lpstr>Teapot Dome Scandal</vt:lpstr>
      <vt:lpstr>Supply Side Economics</vt:lpstr>
      <vt:lpstr>Return to Isolationism…</vt:lpstr>
      <vt:lpstr>Mass Production – Assembly Lines</vt:lpstr>
      <vt:lpstr>Flyer and The Spirit of St. Louis</vt:lpstr>
      <vt:lpstr>KDKA – Pittsburgh, PA; NBC; CBS</vt:lpstr>
      <vt:lpstr>Using Credit to Pay Debts?       (Yes, please!) </vt:lpstr>
      <vt:lpstr>Uneven Prosperity – Poverty </vt:lpstr>
      <vt:lpstr>Helping Farmers - Subsidies </vt:lpstr>
      <vt:lpstr>Sacco and Vanzetti</vt:lpstr>
      <vt:lpstr>5 Million Klansmen in the KKK</vt:lpstr>
      <vt:lpstr>Immigration is severely restricted during the 1920s. </vt:lpstr>
      <vt:lpstr>Flappers!</vt:lpstr>
      <vt:lpstr>Margaret Sanger – Public Health Nurse</vt:lpstr>
      <vt:lpstr>The Scopes Monkey Trial</vt:lpstr>
      <vt:lpstr>Speakeasies and Violence</vt:lpstr>
      <vt:lpstr>“The Lost Generation” of Writers</vt:lpstr>
      <vt:lpstr>“The Lost Generation” of Writers</vt:lpstr>
      <vt:lpstr>New Forms of Mass Media</vt:lpstr>
      <vt:lpstr>The Great Migration</vt:lpstr>
      <vt:lpstr>The Harlem Renaissance</vt:lpstr>
      <vt:lpstr>Louis Armstrong – Jazz Musician</vt:lpstr>
      <vt:lpstr>Duke Ellington – “Swing Music” Conductor</vt:lpstr>
      <vt:lpstr>Bessie Smith – Empress of the Blues</vt:lpstr>
      <vt:lpstr>Paul Robeson – Stage Actor and Film Star</vt:lpstr>
      <vt:lpstr>W.E.B. DuBois – Co-Founder and President of the NAACP</vt:lpstr>
      <vt:lpstr>Marcus Garvey – Back to Africa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From Boom to Bust: The Roaring Twenties &amp;  The Great Depression</dc:title>
  <dc:creator>Adam</dc:creator>
  <cp:lastModifiedBy>Adam Henry</cp:lastModifiedBy>
  <cp:revision>34</cp:revision>
  <dcterms:created xsi:type="dcterms:W3CDTF">2014-03-13T23:49:10Z</dcterms:created>
  <dcterms:modified xsi:type="dcterms:W3CDTF">2016-04-26T19:37:16Z</dcterms:modified>
</cp:coreProperties>
</file>